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1"/>
  </p:notesMasterIdLst>
  <p:handoutMasterIdLst>
    <p:handoutMasterId r:id="rId22"/>
  </p:handoutMasterIdLst>
  <p:sldIdLst>
    <p:sldId id="519" r:id="rId2"/>
    <p:sldId id="392" r:id="rId3"/>
    <p:sldId id="527" r:id="rId4"/>
    <p:sldId id="553" r:id="rId5"/>
    <p:sldId id="565" r:id="rId6"/>
    <p:sldId id="547" r:id="rId7"/>
    <p:sldId id="566" r:id="rId8"/>
    <p:sldId id="548" r:id="rId9"/>
    <p:sldId id="568" r:id="rId10"/>
    <p:sldId id="569" r:id="rId11"/>
    <p:sldId id="570" r:id="rId12"/>
    <p:sldId id="571" r:id="rId13"/>
    <p:sldId id="572" r:id="rId14"/>
    <p:sldId id="573" r:id="rId15"/>
    <p:sldId id="575" r:id="rId16"/>
    <p:sldId id="576" r:id="rId17"/>
    <p:sldId id="579" r:id="rId18"/>
    <p:sldId id="580" r:id="rId19"/>
    <p:sldId id="45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mir Kalpić" initials="D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CC"/>
    <a:srgbClr val="66CCFF"/>
    <a:srgbClr val="00CCFF"/>
    <a:srgbClr val="800000"/>
    <a:srgbClr val="FFCC00"/>
    <a:srgbClr val="000000"/>
    <a:srgbClr val="7D613F"/>
    <a:srgbClr val="FFFFA9"/>
    <a:srgbClr val="F5F5F5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4" autoAdjust="0"/>
    <p:restoredTop sz="96545" autoAdjust="0"/>
  </p:normalViewPr>
  <p:slideViewPr>
    <p:cSldViewPr>
      <p:cViewPr>
        <p:scale>
          <a:sx n="75" d="100"/>
          <a:sy n="75" d="100"/>
        </p:scale>
        <p:origin x="-2466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3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asna%20H%20KONFERENCIJE\8%202014%20DAAD\SRE&#272;ENO%20ZA%20KONFERENCIJU\U%20S%20korisnici%20u%202005%20i%20njihovo%20u&#269;e&#353;&#263;e%20u%20programiranj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/>
      <c:barChart>
        <c:barDir val="col"/>
        <c:grouping val="clustered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9</a:t>
                    </a:r>
                    <a:r>
                      <a:rPr lang="bs-Latn-BA" sz="1400"/>
                      <a:t>0</a:t>
                    </a:r>
                    <a:r>
                      <a:rPr lang="bs-Latn-BA" sz="1400" baseline="0"/>
                      <a:t> mil</a:t>
                    </a:r>
                    <a:endParaRPr lang="bs-Latn-BA" baseline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5</a:t>
                    </a:r>
                    <a:r>
                      <a:rPr lang="bs-Latn-BA" sz="1400"/>
                      <a:t>0 mil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/>
                      <a:t>12</a:t>
                    </a:r>
                    <a:r>
                      <a:rPr lang="bs-Latn-BA" sz="1400"/>
                      <a:t> mil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/>
                      <a:t>3</a:t>
                    </a:r>
                    <a:r>
                      <a:rPr lang="bs-Latn-BA" sz="1400"/>
                      <a:t> mil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hr-HR" sz="1400"/>
                </a:pPr>
                <a:endParaRPr lang="sr-Latn-CS"/>
              </a:p>
            </c:txPr>
            <c:showVal val="1"/>
          </c:dLbls>
          <c:cat>
            <c:strRef>
              <c:f>Sheet1!$C$9:$C$12</c:f>
              <c:strCache>
                <c:ptCount val="4"/>
                <c:pt idx="0">
                  <c:v>End-Users</c:v>
                </c:pt>
                <c:pt idx="1">
                  <c:v>Users of Spreadsheets and Databases</c:v>
                </c:pt>
                <c:pt idx="2">
                  <c:v>Persons who were programming on their jobs </c:v>
                </c:pt>
                <c:pt idx="3">
                  <c:v>Professional Programmers</c:v>
                </c:pt>
              </c:strCache>
            </c:strRef>
          </c:cat>
          <c:val>
            <c:numRef>
              <c:f>Sheet1!$D$9:$D$12</c:f>
              <c:numCache>
                <c:formatCode>General</c:formatCode>
                <c:ptCount val="4"/>
                <c:pt idx="0">
                  <c:v>90000000</c:v>
                </c:pt>
                <c:pt idx="1">
                  <c:v>50000000</c:v>
                </c:pt>
                <c:pt idx="2">
                  <c:v>12000000</c:v>
                </c:pt>
                <c:pt idx="3">
                  <c:v>3000000</c:v>
                </c:pt>
              </c:numCache>
            </c:numRef>
          </c:val>
        </c:ser>
        <c:dLbls/>
        <c:axId val="69255936"/>
        <c:axId val="69258240"/>
      </c:barChart>
      <c:catAx>
        <c:axId val="69255936"/>
        <c:scaling>
          <c:orientation val="minMax"/>
        </c:scaling>
        <c:axPos val="b"/>
        <c:tickLblPos val="nextTo"/>
        <c:txPr>
          <a:bodyPr/>
          <a:lstStyle/>
          <a:p>
            <a:pPr>
              <a:defRPr lang="hr-HR" sz="1050">
                <a:latin typeface="Times New Roman" pitchFamily="18" charset="0"/>
                <a:cs typeface="Times New Roman" pitchFamily="18" charset="0"/>
              </a:defRPr>
            </a:pPr>
            <a:endParaRPr lang="sr-Latn-CS"/>
          </a:p>
        </c:txPr>
        <c:crossAx val="69258240"/>
        <c:crosses val="autoZero"/>
        <c:auto val="1"/>
        <c:lblAlgn val="ctr"/>
        <c:lblOffset val="100"/>
      </c:catAx>
      <c:valAx>
        <c:axId val="692582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hr-HR"/>
            </a:pPr>
            <a:endParaRPr lang="sr-Latn-CS"/>
          </a:p>
        </c:txPr>
        <c:crossAx val="69255936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787D5-FC52-455A-8C27-B22C31B214CE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AF544C59-5A75-406F-987A-B34D9C9E7C16}">
      <dgm:prSet phldrT="[Text]" custT="1"/>
      <dgm:spPr/>
      <dgm:t>
        <a:bodyPr/>
        <a:lstStyle/>
        <a:p>
          <a:r>
            <a:rPr lang="bs-Latn-BA" sz="2000" b="1" dirty="0" smtClean="0">
              <a:latin typeface="Byington" pitchFamily="2" charset="0"/>
            </a:rPr>
            <a:t>Software Engineering</a:t>
          </a:r>
          <a:endParaRPr lang="bs-Latn-BA" sz="2000" dirty="0">
            <a:latin typeface="Byington" pitchFamily="2" charset="0"/>
            <a:cs typeface="Times New Roman" pitchFamily="18" charset="0"/>
          </a:endParaRPr>
        </a:p>
      </dgm:t>
    </dgm:pt>
    <dgm:pt modelId="{D252BF82-08E3-4F6C-987A-9B7020EFDE45}" type="parTrans" cxnId="{C6B70FB5-D3A1-455D-8583-2FB3A29CFBB3}">
      <dgm:prSet/>
      <dgm:spPr/>
      <dgm:t>
        <a:bodyPr/>
        <a:lstStyle/>
        <a:p>
          <a:endParaRPr lang="bs-Latn-BA"/>
        </a:p>
      </dgm:t>
    </dgm:pt>
    <dgm:pt modelId="{B584C040-598C-4D99-9299-85D8CDAD8B01}" type="sibTrans" cxnId="{C6B70FB5-D3A1-455D-8583-2FB3A29CFBB3}">
      <dgm:prSet/>
      <dgm:spPr/>
      <dgm:t>
        <a:bodyPr/>
        <a:lstStyle/>
        <a:p>
          <a:endParaRPr lang="bs-Latn-BA"/>
        </a:p>
      </dgm:t>
    </dgm:pt>
    <dgm:pt modelId="{EBECFBBE-D1D5-479F-9AAA-E368A2491A29}">
      <dgm:prSet phldrT="[Text]" custT="1"/>
      <dgm:spPr/>
      <dgm:t>
        <a:bodyPr/>
        <a:lstStyle/>
        <a:p>
          <a:pPr algn="l"/>
          <a:r>
            <a:rPr lang="nl-NL" sz="1800" b="1" dirty="0" smtClean="0">
              <a:latin typeface="Byington" pitchFamily="2" charset="0"/>
            </a:rPr>
            <a:t>Psychology of Programming</a:t>
          </a:r>
          <a:endParaRPr lang="bs-Latn-BA" sz="1800" dirty="0">
            <a:latin typeface="Byington" pitchFamily="2" charset="0"/>
            <a:cs typeface="Times New Roman" pitchFamily="18" charset="0"/>
          </a:endParaRPr>
        </a:p>
      </dgm:t>
    </dgm:pt>
    <dgm:pt modelId="{7F0A3935-F147-4E8A-B74C-1AA74AF24AC9}" type="parTrans" cxnId="{4C4ED5B4-31A3-48A9-B208-78996292567D}">
      <dgm:prSet/>
      <dgm:spPr/>
      <dgm:t>
        <a:bodyPr/>
        <a:lstStyle/>
        <a:p>
          <a:endParaRPr lang="bs-Latn-BA"/>
        </a:p>
      </dgm:t>
    </dgm:pt>
    <dgm:pt modelId="{793670FD-451D-44E1-BF76-7ED6821A0A9F}" type="sibTrans" cxnId="{4C4ED5B4-31A3-48A9-B208-78996292567D}">
      <dgm:prSet/>
      <dgm:spPr/>
      <dgm:t>
        <a:bodyPr/>
        <a:lstStyle/>
        <a:p>
          <a:endParaRPr lang="bs-Latn-BA"/>
        </a:p>
      </dgm:t>
    </dgm:pt>
    <dgm:pt modelId="{E6318B25-DDA7-42A9-BE33-46EE26D1DBA1}">
      <dgm:prSet phldrT="[Text]" custT="1"/>
      <dgm:spPr/>
      <dgm:t>
        <a:bodyPr/>
        <a:lstStyle/>
        <a:p>
          <a:pPr algn="l"/>
          <a:r>
            <a:rPr lang="bs-Latn-BA" sz="1800" b="1" dirty="0" smtClean="0">
              <a:latin typeface="Byington" pitchFamily="2" charset="0"/>
            </a:rPr>
            <a:t>End User Development</a:t>
          </a:r>
          <a:endParaRPr lang="bs-Latn-BA" sz="1800" dirty="0">
            <a:latin typeface="Byington" pitchFamily="2" charset="0"/>
            <a:cs typeface="Times New Roman" pitchFamily="18" charset="0"/>
          </a:endParaRPr>
        </a:p>
      </dgm:t>
    </dgm:pt>
    <dgm:pt modelId="{341B6C37-350C-4F12-9D5E-C0B48BE190CD}" type="parTrans" cxnId="{E1824F60-1FA4-4982-BEE7-9DD62EF3C6E4}">
      <dgm:prSet/>
      <dgm:spPr/>
      <dgm:t>
        <a:bodyPr/>
        <a:lstStyle/>
        <a:p>
          <a:endParaRPr lang="bs-Latn-BA"/>
        </a:p>
      </dgm:t>
    </dgm:pt>
    <dgm:pt modelId="{C02B1C2C-144B-4D95-A18C-13A59652499B}" type="sibTrans" cxnId="{E1824F60-1FA4-4982-BEE7-9DD62EF3C6E4}">
      <dgm:prSet/>
      <dgm:spPr/>
      <dgm:t>
        <a:bodyPr/>
        <a:lstStyle/>
        <a:p>
          <a:endParaRPr lang="bs-Latn-BA"/>
        </a:p>
      </dgm:t>
    </dgm:pt>
    <dgm:pt modelId="{8B682FBB-FB88-4284-B6B6-B2B862D6D33D}" type="pres">
      <dgm:prSet presAssocID="{098787D5-FC52-455A-8C27-B22C31B214CE}" presName="compositeShape" presStyleCnt="0">
        <dgm:presLayoutVars>
          <dgm:chMax val="7"/>
          <dgm:dir/>
          <dgm:resizeHandles val="exact"/>
        </dgm:presLayoutVars>
      </dgm:prSet>
      <dgm:spPr/>
    </dgm:pt>
    <dgm:pt modelId="{73995FAF-560D-4586-A19A-72101896E1F1}" type="pres">
      <dgm:prSet presAssocID="{AF544C59-5A75-406F-987A-B34D9C9E7C16}" presName="circ1" presStyleLbl="vennNode1" presStyleIdx="0" presStyleCnt="3"/>
      <dgm:spPr/>
      <dgm:t>
        <a:bodyPr/>
        <a:lstStyle/>
        <a:p>
          <a:endParaRPr lang="bs-Latn-BA"/>
        </a:p>
      </dgm:t>
    </dgm:pt>
    <dgm:pt modelId="{7E68E004-A611-44B7-B2DF-D942C35E2E3D}" type="pres">
      <dgm:prSet presAssocID="{AF544C59-5A75-406F-987A-B34D9C9E7C1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B6417B4-C255-4567-8C94-0F02007CFFAD}" type="pres">
      <dgm:prSet presAssocID="{EBECFBBE-D1D5-479F-9AAA-E368A2491A29}" presName="circ2" presStyleLbl="vennNode1" presStyleIdx="1" presStyleCnt="3"/>
      <dgm:spPr/>
      <dgm:t>
        <a:bodyPr/>
        <a:lstStyle/>
        <a:p>
          <a:endParaRPr lang="bs-Latn-BA"/>
        </a:p>
      </dgm:t>
    </dgm:pt>
    <dgm:pt modelId="{64816615-F312-4366-9998-18634A1DA348}" type="pres">
      <dgm:prSet presAssocID="{EBECFBBE-D1D5-479F-9AAA-E368A2491A2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AAF7156-0E6B-4CCB-9271-DD31D70EE1BA}" type="pres">
      <dgm:prSet presAssocID="{E6318B25-DDA7-42A9-BE33-46EE26D1DBA1}" presName="circ3" presStyleLbl="vennNode1" presStyleIdx="2" presStyleCnt="3"/>
      <dgm:spPr/>
      <dgm:t>
        <a:bodyPr/>
        <a:lstStyle/>
        <a:p>
          <a:endParaRPr lang="bs-Latn-BA"/>
        </a:p>
      </dgm:t>
    </dgm:pt>
    <dgm:pt modelId="{4C3FB17E-792E-4509-9CC8-F9D5ED4701CF}" type="pres">
      <dgm:prSet presAssocID="{E6318B25-DDA7-42A9-BE33-46EE26D1DBA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FA838615-1C63-411D-B3E0-D2089AD94B32}" type="presOf" srcId="{E6318B25-DDA7-42A9-BE33-46EE26D1DBA1}" destId="{0AAF7156-0E6B-4CCB-9271-DD31D70EE1BA}" srcOrd="0" destOrd="0" presId="urn:microsoft.com/office/officeart/2005/8/layout/venn1"/>
    <dgm:cxn modelId="{4C4ED5B4-31A3-48A9-B208-78996292567D}" srcId="{098787D5-FC52-455A-8C27-B22C31B214CE}" destId="{EBECFBBE-D1D5-479F-9AAA-E368A2491A29}" srcOrd="1" destOrd="0" parTransId="{7F0A3935-F147-4E8A-B74C-1AA74AF24AC9}" sibTransId="{793670FD-451D-44E1-BF76-7ED6821A0A9F}"/>
    <dgm:cxn modelId="{8839B023-7E88-49CE-9D83-B7CDAD7E85E6}" type="presOf" srcId="{EBECFBBE-D1D5-479F-9AAA-E368A2491A29}" destId="{64816615-F312-4366-9998-18634A1DA348}" srcOrd="1" destOrd="0" presId="urn:microsoft.com/office/officeart/2005/8/layout/venn1"/>
    <dgm:cxn modelId="{771B9C13-9C71-4593-A216-5DAC302EBFCA}" type="presOf" srcId="{AF544C59-5A75-406F-987A-B34D9C9E7C16}" destId="{73995FAF-560D-4586-A19A-72101896E1F1}" srcOrd="0" destOrd="0" presId="urn:microsoft.com/office/officeart/2005/8/layout/venn1"/>
    <dgm:cxn modelId="{AD91C823-9CB1-409C-A811-547FD676CE64}" type="presOf" srcId="{AF544C59-5A75-406F-987A-B34D9C9E7C16}" destId="{7E68E004-A611-44B7-B2DF-D942C35E2E3D}" srcOrd="1" destOrd="0" presId="urn:microsoft.com/office/officeart/2005/8/layout/venn1"/>
    <dgm:cxn modelId="{E1824F60-1FA4-4982-BEE7-9DD62EF3C6E4}" srcId="{098787D5-FC52-455A-8C27-B22C31B214CE}" destId="{E6318B25-DDA7-42A9-BE33-46EE26D1DBA1}" srcOrd="2" destOrd="0" parTransId="{341B6C37-350C-4F12-9D5E-C0B48BE190CD}" sibTransId="{C02B1C2C-144B-4D95-A18C-13A59652499B}"/>
    <dgm:cxn modelId="{9A7718D4-5573-4C44-AA1F-1A6C7CB83D33}" type="presOf" srcId="{E6318B25-DDA7-42A9-BE33-46EE26D1DBA1}" destId="{4C3FB17E-792E-4509-9CC8-F9D5ED4701CF}" srcOrd="1" destOrd="0" presId="urn:microsoft.com/office/officeart/2005/8/layout/venn1"/>
    <dgm:cxn modelId="{C6B70FB5-D3A1-455D-8583-2FB3A29CFBB3}" srcId="{098787D5-FC52-455A-8C27-B22C31B214CE}" destId="{AF544C59-5A75-406F-987A-B34D9C9E7C16}" srcOrd="0" destOrd="0" parTransId="{D252BF82-08E3-4F6C-987A-9B7020EFDE45}" sibTransId="{B584C040-598C-4D99-9299-85D8CDAD8B01}"/>
    <dgm:cxn modelId="{56B099D2-2FAA-4EAA-8C64-3809F9E0A4A1}" type="presOf" srcId="{EBECFBBE-D1D5-479F-9AAA-E368A2491A29}" destId="{6B6417B4-C255-4567-8C94-0F02007CFFAD}" srcOrd="0" destOrd="0" presId="urn:microsoft.com/office/officeart/2005/8/layout/venn1"/>
    <dgm:cxn modelId="{FBC54435-2A49-4B7E-8F07-9C9E6E32A8D0}" type="presOf" srcId="{098787D5-FC52-455A-8C27-B22C31B214CE}" destId="{8B682FBB-FB88-4284-B6B6-B2B862D6D33D}" srcOrd="0" destOrd="0" presId="urn:microsoft.com/office/officeart/2005/8/layout/venn1"/>
    <dgm:cxn modelId="{211D514C-98B6-4EFC-8EFB-852F6DA37720}" type="presParOf" srcId="{8B682FBB-FB88-4284-B6B6-B2B862D6D33D}" destId="{73995FAF-560D-4586-A19A-72101896E1F1}" srcOrd="0" destOrd="0" presId="urn:microsoft.com/office/officeart/2005/8/layout/venn1"/>
    <dgm:cxn modelId="{F6DDE81C-6C9A-49E3-89AA-D42F300ABE7B}" type="presParOf" srcId="{8B682FBB-FB88-4284-B6B6-B2B862D6D33D}" destId="{7E68E004-A611-44B7-B2DF-D942C35E2E3D}" srcOrd="1" destOrd="0" presId="urn:microsoft.com/office/officeart/2005/8/layout/venn1"/>
    <dgm:cxn modelId="{3274F3FB-D8CC-45AB-82FC-18CD91308444}" type="presParOf" srcId="{8B682FBB-FB88-4284-B6B6-B2B862D6D33D}" destId="{6B6417B4-C255-4567-8C94-0F02007CFFAD}" srcOrd="2" destOrd="0" presId="urn:microsoft.com/office/officeart/2005/8/layout/venn1"/>
    <dgm:cxn modelId="{7235F879-0D82-4C30-8945-F441D7A629CE}" type="presParOf" srcId="{8B682FBB-FB88-4284-B6B6-B2B862D6D33D}" destId="{64816615-F312-4366-9998-18634A1DA348}" srcOrd="3" destOrd="0" presId="urn:microsoft.com/office/officeart/2005/8/layout/venn1"/>
    <dgm:cxn modelId="{AE8F0DDA-D033-42DC-AB34-9D936EFEAD2C}" type="presParOf" srcId="{8B682FBB-FB88-4284-B6B6-B2B862D6D33D}" destId="{0AAF7156-0E6B-4CCB-9271-DD31D70EE1BA}" srcOrd="4" destOrd="0" presId="urn:microsoft.com/office/officeart/2005/8/layout/venn1"/>
    <dgm:cxn modelId="{52ACE18F-C1F2-4978-BECF-6EF0F2B758B9}" type="presParOf" srcId="{8B682FBB-FB88-4284-B6B6-B2B862D6D33D}" destId="{4C3FB17E-792E-4509-9CC8-F9D5ED4701C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995FAF-560D-4586-A19A-72101896E1F1}">
      <dsp:nvSpPr>
        <dsp:cNvPr id="0" name=""/>
        <dsp:cNvSpPr/>
      </dsp:nvSpPr>
      <dsp:spPr>
        <a:xfrm>
          <a:off x="1839417" y="38919"/>
          <a:ext cx="1868113" cy="18681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 smtClean="0">
              <a:latin typeface="Byington" pitchFamily="2" charset="0"/>
            </a:rPr>
            <a:t>Software Engineering</a:t>
          </a:r>
          <a:endParaRPr lang="bs-Latn-BA" sz="2000" kern="1200" dirty="0">
            <a:latin typeface="Byington" pitchFamily="2" charset="0"/>
            <a:cs typeface="Times New Roman" pitchFamily="18" charset="0"/>
          </a:endParaRPr>
        </a:p>
      </dsp:txBody>
      <dsp:txXfrm>
        <a:off x="2088498" y="365838"/>
        <a:ext cx="1369950" cy="840651"/>
      </dsp:txXfrm>
    </dsp:sp>
    <dsp:sp modelId="{6B6417B4-C255-4567-8C94-0F02007CFFAD}">
      <dsp:nvSpPr>
        <dsp:cNvPr id="0" name=""/>
        <dsp:cNvSpPr/>
      </dsp:nvSpPr>
      <dsp:spPr>
        <a:xfrm>
          <a:off x="2513494" y="1206490"/>
          <a:ext cx="1868113" cy="18681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>
              <a:latin typeface="Byington" pitchFamily="2" charset="0"/>
            </a:rPr>
            <a:t>Psychology of Programming</a:t>
          </a:r>
          <a:endParaRPr lang="bs-Latn-BA" sz="1800" kern="1200" dirty="0">
            <a:latin typeface="Byington" pitchFamily="2" charset="0"/>
            <a:cs typeface="Times New Roman" pitchFamily="18" charset="0"/>
          </a:endParaRPr>
        </a:p>
      </dsp:txBody>
      <dsp:txXfrm>
        <a:off x="3084826" y="1689086"/>
        <a:ext cx="1120868" cy="1027462"/>
      </dsp:txXfrm>
    </dsp:sp>
    <dsp:sp modelId="{0AAF7156-0E6B-4CCB-9271-DD31D70EE1BA}">
      <dsp:nvSpPr>
        <dsp:cNvPr id="0" name=""/>
        <dsp:cNvSpPr/>
      </dsp:nvSpPr>
      <dsp:spPr>
        <a:xfrm>
          <a:off x="1165339" y="1206490"/>
          <a:ext cx="1868113" cy="18681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b="1" kern="1200" dirty="0" smtClean="0">
              <a:latin typeface="Byington" pitchFamily="2" charset="0"/>
            </a:rPr>
            <a:t>End User Development</a:t>
          </a:r>
          <a:endParaRPr lang="bs-Latn-BA" sz="1800" kern="1200" dirty="0">
            <a:latin typeface="Byington" pitchFamily="2" charset="0"/>
            <a:cs typeface="Times New Roman" pitchFamily="18" charset="0"/>
          </a:endParaRPr>
        </a:p>
      </dsp:txBody>
      <dsp:txXfrm>
        <a:off x="1341253" y="1689086"/>
        <a:ext cx="1120868" cy="1027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40E4AE4-97B6-43E8-9C7B-2664D4159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578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71FE84D-FC16-49DD-9034-8D158C065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619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0AEBBE-139A-432D-9480-A655722CF5CF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D40E78-33EB-4B00-9711-96BB086BFF7A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A3547F-9403-484D-885D-EFA72F45E46E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x-non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70E6C-6522-498F-A47B-16EA09A209FB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JCSE W-2011 / Ivan Luković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Ohrid, 22 – 27. 8. 2011.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93C0DAF-97A8-4BEB-B1F5-DE28F67FC9AE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JCSE W-2011 / Ivan Luković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Ohrid, 22 – 27. 8.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D266A-38F6-4B2A-84B3-BB4BD8E131C8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JCSE W-2011 / Ivan Luković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Ohrid, 22 – 27. 8.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5D6EC-74EF-4534-A871-C8AFFD6558C2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2"/>
          <p:cNvSpPr>
            <a:spLocks noChangeShapeType="1"/>
          </p:cNvSpPr>
          <p:nvPr userDrawn="1"/>
        </p:nvSpPr>
        <p:spPr bwMode="auto">
          <a:xfrm>
            <a:off x="755650" y="5265738"/>
            <a:ext cx="615632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bs-Latn-BA"/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2411413" y="3465513"/>
            <a:ext cx="4191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r>
              <a:rPr lang="en-US" sz="2400" b="1">
                <a:solidFill>
                  <a:srgbClr val="333399"/>
                </a:solidFill>
                <a:latin typeface="Times New Roman" pitchFamily="18" charset="0"/>
              </a:rPr>
              <a:t>Ivan Lukovi</a:t>
            </a:r>
            <a:r>
              <a:rPr lang="sr-Latn-CS" sz="2400" b="1">
                <a:solidFill>
                  <a:srgbClr val="333399"/>
                </a:solidFill>
                <a:latin typeface="Times New Roman" pitchFamily="18" charset="0"/>
              </a:rPr>
              <a:t>ć</a:t>
            </a:r>
            <a:r>
              <a:rPr lang="en-US" sz="2400" b="1">
                <a:solidFill>
                  <a:srgbClr val="333399"/>
                </a:solidFill>
                <a:latin typeface="Times New Roman" pitchFamily="18" charset="0"/>
              </a:rPr>
              <a:t>,</a:t>
            </a:r>
          </a:p>
          <a:p>
            <a:r>
              <a:rPr lang="en-US" sz="2400" b="1">
                <a:solidFill>
                  <a:srgbClr val="333399"/>
                </a:solidFill>
                <a:latin typeface="Times New Roman" pitchFamily="18" charset="0"/>
              </a:rPr>
              <a:t>University of Novi Sad,</a:t>
            </a:r>
          </a:p>
          <a:p>
            <a:r>
              <a:rPr lang="en-US" sz="2400" b="1">
                <a:solidFill>
                  <a:srgbClr val="333399"/>
                </a:solidFill>
                <a:latin typeface="Times New Roman" pitchFamily="18" charset="0"/>
              </a:rPr>
              <a:t>Faculty of Technical Sciences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16288"/>
            <a:ext cx="18288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1150938" y="5445125"/>
            <a:ext cx="64008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3200" i="1">
                <a:solidFill>
                  <a:srgbClr val="000066"/>
                </a:solidFill>
              </a:rPr>
              <a:t>11th Workshop DAAD</a:t>
            </a:r>
            <a:endParaRPr lang="en-US" sz="3200" i="1">
              <a:solidFill>
                <a:srgbClr val="0000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Ohrid, 22 – 27. 8. 2011.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JCSE W-2011 / Ivan Luković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92955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1F6F4-BCD6-4919-9F93-49147E7945B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/ </a:t>
            </a:r>
            <a:r>
              <a:rPr lang="bs-Latn-BA" dirty="0" smtClean="0"/>
              <a:t>31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JCSE W-2011 / Ivan Luković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Ohrid, 22 – 27. 8.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EA2D3-A7CF-4980-BDC9-553FFA27CF5E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JCSE W-2011 / Ivan Luković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Ohrid, 22 – 27. 8. 2011.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E6C8-45B8-4BA2-8C7E-83B26D96B449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JCSE W-2011 / Ivan Luković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Ohrid, 22 – 27. 8. 2011.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6692-D787-4F43-B1C8-C47D4362D1E1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JCSE W-2011 / Ivan Luković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Ohrid, 22 – 27. 8. 2011.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2B361-9AFF-4DFD-A5D1-20453BE1B51B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JCSE W-2011 / Ivan Luković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Ohrid, 22 – 27. 8. 2011.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9FAA0-EE19-4428-AFF3-65EF8CD77324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23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JCSE W-2011 / Ivan Luković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Ohrid, 22 – 27. 8. 2011.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7ABDF-F177-4BDC-8157-284730E2029C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JCSE W-2011 / Ivan Luković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AC1ED-5993-4C6E-8719-59B8E6DEFC60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Ohrid, 22 – 27. 8. 2011.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/>
            </a:gs>
            <a:gs pos="44000">
              <a:schemeClr val="bg1"/>
            </a:gs>
            <a:gs pos="100000">
              <a:srgbClr val="66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JCSE W-2011 / Ivan Luković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Ohrid, 22 – 27. 8. 2011.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3C0DAF-97A8-4BEB-B1F5-DE28F67FC9AE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/ 23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9213"/>
            <a:ext cx="6842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ransition>
    <p:strips dir="ru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ter-dictionary.org/definition/end-us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spects.ac.uk/speech_and_language_therapist_job_description.htm" TargetMode="External"/><Relationship Id="rId4" Type="http://schemas.openxmlformats.org/officeDocument/2006/relationships/hyperlink" Target="http://web.media.mit.edu/~lieber/Publications/End-User-Software-Engineering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912224" cy="223224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glow rad="304800">
              <a:schemeClr val="accent1">
                <a:alpha val="27000"/>
              </a:schemeClr>
            </a:glow>
            <a:outerShdw blurRad="50800" dist="50800" dir="5400000" algn="ctr" rotWithShape="0">
              <a:schemeClr val="bg1">
                <a:lumMod val="85000"/>
              </a:schemeClr>
            </a:outerShdw>
            <a:reflection stA="45000" endPos="13000" dist="50800" dir="5400000" sy="-100000" algn="bl" rotWithShape="0"/>
            <a:softEdge rad="1016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 sz="3200" dirty="0">
                <a:latin typeface="Book Antiqua" pitchFamily="18" charset="0"/>
              </a:rPr>
              <a:t>Programming paradigms in  </a:t>
            </a:r>
            <a:r>
              <a:rPr lang="bs-Latn-BA" sz="3200" dirty="0" smtClean="0">
                <a:latin typeface="Book Antiqua" pitchFamily="18" charset="0"/>
              </a:rPr>
              <a:t/>
            </a:r>
            <a:br>
              <a:rPr lang="bs-Latn-BA" sz="3200" dirty="0" smtClean="0">
                <a:latin typeface="Book Antiqua" pitchFamily="18" charset="0"/>
              </a:rPr>
            </a:br>
            <a:r>
              <a:rPr lang="bs-Latn-BA" sz="3200" dirty="0" smtClean="0">
                <a:latin typeface="Book Antiqua" pitchFamily="18" charset="0"/>
              </a:rPr>
              <a:t>end-user </a:t>
            </a:r>
            <a:r>
              <a:rPr lang="bs-Latn-BA" sz="3200" dirty="0">
                <a:latin typeface="Book Antiqua" pitchFamily="18" charset="0"/>
              </a:rPr>
              <a:t>programming for speech and language </a:t>
            </a:r>
            <a:r>
              <a:rPr lang="bs-Latn-BA" sz="3200" dirty="0" smtClean="0">
                <a:latin typeface="Book Antiqua" pitchFamily="18" charset="0"/>
              </a:rPr>
              <a:t>therapists</a:t>
            </a:r>
            <a:endParaRPr lang="bs-Latn-BA" sz="32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588" y="3212976"/>
            <a:ext cx="7380820" cy="1631216"/>
          </a:xfrm>
          <a:prstGeom prst="rect">
            <a:avLst/>
          </a:prstGeom>
          <a:solidFill>
            <a:srgbClr val="00B0F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s-Latn-BA" b="1" dirty="0" smtClean="0">
                <a:solidFill>
                  <a:schemeClr val="bg1"/>
                </a:solidFill>
                <a:latin typeface="+mj-lt"/>
              </a:rPr>
              <a:t>    </a:t>
            </a:r>
            <a:r>
              <a:rPr lang="bs-Latn-BA" b="1" dirty="0" smtClean="0">
                <a:latin typeface="+mj-lt"/>
              </a:rPr>
              <a:t>Damir Kalpić</a:t>
            </a:r>
            <a:r>
              <a:rPr lang="bs-Latn-BA" b="1" dirty="0">
                <a:latin typeface="+mj-lt"/>
              </a:rPr>
              <a:t>	</a:t>
            </a:r>
            <a:r>
              <a:rPr lang="bs-Latn-BA" b="1" dirty="0" smtClean="0">
                <a:latin typeface="+mj-lt"/>
              </a:rPr>
              <a:t>		          	    Jasna Hamzabegović</a:t>
            </a:r>
          </a:p>
          <a:p>
            <a:r>
              <a:rPr lang="bs-Latn-BA" b="1" dirty="0" smtClean="0">
                <a:latin typeface="+mj-lt"/>
              </a:rPr>
              <a:t>University of Zagreb		</a:t>
            </a:r>
            <a:r>
              <a:rPr lang="bs-Latn-BA" b="1" dirty="0">
                <a:latin typeface="+mj-lt"/>
              </a:rPr>
              <a:t> </a:t>
            </a:r>
            <a:r>
              <a:rPr lang="bs-Latn-BA" b="1" dirty="0" smtClean="0">
                <a:latin typeface="+mj-lt"/>
              </a:rPr>
              <a:t>                     University of Bihać</a:t>
            </a:r>
          </a:p>
          <a:p>
            <a:r>
              <a:rPr lang="en-US" sz="1300" b="1" dirty="0">
                <a:latin typeface="+mj-lt"/>
              </a:rPr>
              <a:t>Faculty of Electrical Engineering </a:t>
            </a:r>
            <a:r>
              <a:rPr lang="bs-Latn-BA" sz="1300" b="1" dirty="0" smtClean="0">
                <a:latin typeface="+mj-lt"/>
              </a:rPr>
              <a:t>			            </a:t>
            </a:r>
            <a:r>
              <a:rPr lang="bs-Latn-BA" sz="1400" b="1" dirty="0" smtClean="0">
                <a:latin typeface="+mj-lt"/>
              </a:rPr>
              <a:t>Pedagogical Faculty</a:t>
            </a:r>
            <a:endParaRPr lang="bs-Latn-BA" sz="1300" b="1" dirty="0" smtClean="0">
              <a:latin typeface="+mj-lt"/>
            </a:endParaRPr>
          </a:p>
          <a:p>
            <a:r>
              <a:rPr lang="bs-Latn-BA" sz="1300" b="1" dirty="0" smtClean="0">
                <a:latin typeface="+mj-lt"/>
              </a:rPr>
              <a:t>             </a:t>
            </a:r>
            <a:r>
              <a:rPr lang="en-US" sz="1300" b="1" dirty="0" smtClean="0">
                <a:latin typeface="+mj-lt"/>
              </a:rPr>
              <a:t>and </a:t>
            </a:r>
            <a:r>
              <a:rPr lang="en-US" sz="1300" b="1" dirty="0">
                <a:latin typeface="+mj-lt"/>
              </a:rPr>
              <a:t>Computing </a:t>
            </a:r>
            <a:r>
              <a:rPr lang="en-US" b="1" dirty="0" smtClean="0">
                <a:latin typeface="+mj-lt"/>
              </a:rPr>
              <a:t>	</a:t>
            </a:r>
            <a:r>
              <a:rPr lang="bs-Latn-BA" b="1" dirty="0" smtClean="0">
                <a:latin typeface="+mj-lt"/>
              </a:rPr>
              <a:t>		                        </a:t>
            </a:r>
            <a:r>
              <a:rPr lang="en-US" sz="1300" b="1" dirty="0" smtClean="0">
                <a:latin typeface="+mj-lt"/>
              </a:rPr>
              <a:t>Department </a:t>
            </a:r>
            <a:r>
              <a:rPr lang="en-US" sz="1300" b="1" dirty="0">
                <a:latin typeface="+mj-lt"/>
              </a:rPr>
              <a:t>of Mathematics </a:t>
            </a:r>
            <a:r>
              <a:rPr lang="bs-Latn-BA" sz="1300" b="1" dirty="0" smtClean="0">
                <a:latin typeface="+mj-lt"/>
              </a:rPr>
              <a:t>                        	</a:t>
            </a:r>
            <a:r>
              <a:rPr lang="en-US" sz="1400" b="1" dirty="0" smtClean="0"/>
              <a:t>(</a:t>
            </a:r>
            <a:r>
              <a:rPr lang="en-US" sz="1400" b="1" dirty="0"/>
              <a:t>FER) </a:t>
            </a:r>
            <a:r>
              <a:rPr lang="bs-Latn-BA" sz="1300" b="1" dirty="0" smtClean="0">
                <a:latin typeface="+mj-lt"/>
              </a:rPr>
              <a:t>				                      </a:t>
            </a:r>
            <a:r>
              <a:rPr lang="en-US" sz="1300" b="1" dirty="0" smtClean="0">
                <a:latin typeface="+mj-lt"/>
              </a:rPr>
              <a:t>and </a:t>
            </a:r>
            <a:r>
              <a:rPr lang="en-US" sz="1300" b="1" dirty="0">
                <a:latin typeface="+mj-lt"/>
              </a:rPr>
              <a:t>Informatics</a:t>
            </a:r>
            <a:endParaRPr lang="bs-Latn-BA" sz="1300" b="1" dirty="0">
              <a:latin typeface="+mj-lt"/>
            </a:endParaRPr>
          </a:p>
          <a:p>
            <a:r>
              <a:rPr lang="bs-Latn-BA" b="1" dirty="0">
                <a:latin typeface="+mj-lt"/>
              </a:rPr>
              <a:t> </a:t>
            </a:r>
            <a:r>
              <a:rPr lang="bs-Latn-BA" b="1" dirty="0" smtClean="0">
                <a:latin typeface="+mj-lt"/>
              </a:rPr>
              <a:t>            Croatia			                Bosnia and Herzegovina</a:t>
            </a:r>
            <a:endParaRPr lang="bs-Latn-BA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6675" y="5301208"/>
            <a:ext cx="4814015" cy="46166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eaLnBrk="0" hangingPunct="0">
              <a:defRPr sz="1200" b="1">
                <a:solidFill>
                  <a:srgbClr val="0070C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600" dirty="0"/>
              <a:t>1</a:t>
            </a:r>
            <a:r>
              <a:rPr lang="bs-Latn-BA" sz="1600" dirty="0"/>
              <a:t>4</a:t>
            </a:r>
            <a:r>
              <a:rPr lang="en-US" sz="1600" dirty="0" err="1"/>
              <a:t>th</a:t>
            </a:r>
            <a:r>
              <a:rPr lang="en-US" sz="1600" dirty="0"/>
              <a:t> </a:t>
            </a:r>
            <a:r>
              <a:rPr lang="en-US" sz="1600" dirty="0" err="1"/>
              <a:t>WorkShop</a:t>
            </a:r>
            <a:r>
              <a:rPr lang="en-US" sz="1600" dirty="0"/>
              <a:t>  DAAD</a:t>
            </a:r>
          </a:p>
          <a:p>
            <a:r>
              <a:rPr lang="bs-Latn-BA" sz="1600" dirty="0" smtClean="0"/>
              <a:t>August </a:t>
            </a:r>
            <a:r>
              <a:rPr lang="en-GB" sz="1600" dirty="0" smtClean="0"/>
              <a:t>2</a:t>
            </a:r>
            <a:r>
              <a:rPr lang="hr-HR" sz="1600" dirty="0" smtClean="0"/>
              <a:t>5</a:t>
            </a:r>
            <a:r>
              <a:rPr lang="en-GB" sz="1600" dirty="0" smtClean="0"/>
              <a:t> – 30</a:t>
            </a:r>
            <a:r>
              <a:rPr lang="bs-Latn-BA" sz="1600" dirty="0" smtClean="0"/>
              <a:t>, </a:t>
            </a:r>
            <a:r>
              <a:rPr lang="en-GB" sz="1600" dirty="0" smtClean="0"/>
              <a:t>2014</a:t>
            </a:r>
            <a:endParaRPr lang="bs-Latn-BA" sz="1600" dirty="0" smtClean="0"/>
          </a:p>
          <a:p>
            <a:r>
              <a:rPr lang="en-GB" sz="1600" dirty="0" err="1" smtClean="0"/>
              <a:t>Sinaia</a:t>
            </a:r>
            <a:r>
              <a:rPr lang="en-GB" sz="1600" dirty="0" smtClean="0"/>
              <a:t>,  Romania </a:t>
            </a:r>
            <a:endParaRPr lang="bs-Latn-BA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16878404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>
          <a:xfrm>
            <a:off x="395535" y="142874"/>
            <a:ext cx="8352929" cy="333798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Visual Development Environment for Component Software Development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9513" y="548680"/>
            <a:ext cx="8784976" cy="327507"/>
          </a:xfrm>
        </p:spPr>
        <p:txBody>
          <a:bodyPr>
            <a:normAutofit fontScale="77500" lnSpcReduction="20000"/>
          </a:bodyPr>
          <a:lstStyle/>
          <a:p>
            <a:pPr marL="114300" indent="0" algn="just">
              <a:buNone/>
            </a:pPr>
            <a:r>
              <a:rPr lang="en-GB" b="1" dirty="0"/>
              <a:t>From the </a:t>
            </a:r>
            <a:r>
              <a:rPr lang="hr-HR" b="1" dirty="0"/>
              <a:t>T</a:t>
            </a:r>
            <a:r>
              <a:rPr lang="en-GB" b="1" dirty="0" err="1"/>
              <a:t>herapist’s</a:t>
            </a:r>
            <a:r>
              <a:rPr lang="en-GB" b="1" dirty="0"/>
              <a:t> </a:t>
            </a:r>
            <a:r>
              <a:rPr lang="hr-HR" b="1" dirty="0"/>
              <a:t>P</a:t>
            </a:r>
            <a:r>
              <a:rPr lang="en-GB" b="1" dirty="0" err="1"/>
              <a:t>oint</a:t>
            </a:r>
            <a:r>
              <a:rPr lang="en-GB" b="1" dirty="0"/>
              <a:t> of </a:t>
            </a:r>
            <a:r>
              <a:rPr lang="hr-HR" b="1" dirty="0"/>
              <a:t>V</a:t>
            </a:r>
            <a:r>
              <a:rPr lang="en-GB" b="1" dirty="0" err="1"/>
              <a:t>iew</a:t>
            </a:r>
            <a:endParaRPr lang="bs-Latn-BA" b="1" dirty="0"/>
          </a:p>
        </p:txBody>
      </p:sp>
      <p:sp>
        <p:nvSpPr>
          <p:cNvPr id="16" name="Rectangle 15"/>
          <p:cNvSpPr/>
          <p:nvPr/>
        </p:nvSpPr>
        <p:spPr>
          <a:xfrm>
            <a:off x="674477" y="1006828"/>
            <a:ext cx="800197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700" b="1" dirty="0"/>
              <a:t>The user interface offers a window with multiple design plates</a:t>
            </a:r>
            <a:r>
              <a:rPr lang="pl-PL" sz="1700" b="1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8907" y="5255842"/>
            <a:ext cx="162618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700" dirty="0" smtClean="0"/>
              <a:t>Programming 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574" y="2853432"/>
            <a:ext cx="936104" cy="324966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392" y="2088329"/>
            <a:ext cx="2818259" cy="324966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2624" y="2723512"/>
            <a:ext cx="1800200" cy="323356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68392" y="2088329"/>
            <a:ext cx="210806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I</a:t>
            </a:r>
            <a:r>
              <a:rPr lang="en-GB" sz="1600" dirty="0" err="1" smtClean="0"/>
              <a:t>nstantiation</a:t>
            </a:r>
            <a:r>
              <a:rPr lang="en-GB" sz="1600" dirty="0" smtClean="0"/>
              <a:t> </a:t>
            </a:r>
            <a:r>
              <a:rPr lang="pl-PL" sz="1700" dirty="0" smtClean="0"/>
              <a:t>Objects</a:t>
            </a:r>
            <a:endParaRPr lang="pl-PL" sz="1700" dirty="0"/>
          </a:p>
        </p:txBody>
      </p:sp>
      <p:sp>
        <p:nvSpPr>
          <p:cNvPr id="15" name="Rectangle 14"/>
          <p:cNvSpPr/>
          <p:nvPr/>
        </p:nvSpPr>
        <p:spPr>
          <a:xfrm>
            <a:off x="659955" y="1826873"/>
            <a:ext cx="131975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700" dirty="0" smtClean="0"/>
              <a:t>Setting Properties of Objects</a:t>
            </a:r>
            <a:endParaRPr lang="pl-PL" sz="1700" dirty="0"/>
          </a:p>
        </p:txBody>
      </p:sp>
      <p:sp>
        <p:nvSpPr>
          <p:cNvPr id="24" name="TextBox 23"/>
          <p:cNvSpPr txBox="1"/>
          <p:nvPr/>
        </p:nvSpPr>
        <p:spPr>
          <a:xfrm rot="20206878">
            <a:off x="830960" y="4085167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  <a:latin typeface="+mj-lt"/>
              </a:rPr>
              <a:t>Objects</a:t>
            </a:r>
            <a:endParaRPr lang="hr-HR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620" y="3541354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  <a:latin typeface="+mj-lt"/>
              </a:rPr>
              <a:t>Scene</a:t>
            </a:r>
            <a:endParaRPr lang="hr-HR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21819" y="4308987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  <a:latin typeface="+mj-lt"/>
              </a:rPr>
              <a:t>Workspace</a:t>
            </a:r>
            <a:endParaRPr lang="hr-HR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2411760" y="6356350"/>
            <a:ext cx="432048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s-Latn-BA" b="1" dirty="0">
                <a:solidFill>
                  <a:srgbClr val="0070C0"/>
                </a:solidFill>
              </a:rPr>
              <a:t>14</a:t>
            </a:r>
            <a:r>
              <a:rPr lang="en-US" b="1" dirty="0" err="1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WorkShop</a:t>
            </a:r>
            <a:r>
              <a:rPr lang="en-US" b="1" dirty="0">
                <a:solidFill>
                  <a:srgbClr val="0070C0"/>
                </a:solidFill>
              </a:rPr>
              <a:t>  DAAD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Sinaia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bs-Latn-BA" b="1" dirty="0" smtClean="0">
                <a:solidFill>
                  <a:srgbClr val="0070C0"/>
                </a:solidFill>
              </a:rPr>
              <a:t>August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5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bs-Latn-BA" b="1" dirty="0" smtClean="0">
                <a:solidFill>
                  <a:srgbClr val="0070C0"/>
                </a:solidFill>
              </a:rPr>
              <a:t>30, </a:t>
            </a:r>
            <a:r>
              <a:rPr lang="en-US" b="1" dirty="0" smtClean="0">
                <a:solidFill>
                  <a:srgbClr val="0070C0"/>
                </a:solidFill>
              </a:rPr>
              <a:t>201</a:t>
            </a:r>
            <a:r>
              <a:rPr lang="bs-Latn-BA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19858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>
          <a:xfrm>
            <a:off x="395535" y="142874"/>
            <a:ext cx="8352929" cy="333798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Visual Development Environment for Component Software Development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92307" y="933305"/>
            <a:ext cx="495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T</a:t>
            </a:r>
            <a:r>
              <a:rPr lang="en-GB" dirty="0" smtClean="0"/>
              <a:t>he </a:t>
            </a:r>
            <a:r>
              <a:rPr lang="hr-HR" dirty="0" smtClean="0"/>
              <a:t>procedure </a:t>
            </a:r>
            <a:r>
              <a:rPr lang="en-GB" dirty="0" smtClean="0"/>
              <a:t>of </a:t>
            </a:r>
            <a:r>
              <a:rPr lang="en-GB" dirty="0"/>
              <a:t>instantiation of a component </a:t>
            </a:r>
            <a:endParaRPr lang="bs-Latn-BA" dirty="0"/>
          </a:p>
        </p:txBody>
      </p:sp>
      <p:sp>
        <p:nvSpPr>
          <p:cNvPr id="24" name="Rectangle 23"/>
          <p:cNvSpPr/>
          <p:nvPr/>
        </p:nvSpPr>
        <p:spPr>
          <a:xfrm>
            <a:off x="373125" y="55368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From the </a:t>
            </a:r>
            <a:r>
              <a:rPr lang="hr-HR" b="1" dirty="0"/>
              <a:t>T</a:t>
            </a:r>
            <a:r>
              <a:rPr lang="en-GB" b="1" dirty="0" err="1"/>
              <a:t>herapist’s</a:t>
            </a:r>
            <a:r>
              <a:rPr lang="en-GB" b="1" dirty="0"/>
              <a:t> </a:t>
            </a:r>
            <a:r>
              <a:rPr lang="hr-HR" b="1" dirty="0"/>
              <a:t>P</a:t>
            </a:r>
            <a:r>
              <a:rPr lang="en-GB" b="1" dirty="0" err="1"/>
              <a:t>oint</a:t>
            </a:r>
            <a:r>
              <a:rPr lang="en-GB" b="1" dirty="0"/>
              <a:t> of </a:t>
            </a:r>
            <a:r>
              <a:rPr lang="hr-HR" b="1" dirty="0"/>
              <a:t>V</a:t>
            </a:r>
            <a:r>
              <a:rPr lang="en-GB" b="1" dirty="0" err="1"/>
              <a:t>iew</a:t>
            </a:r>
            <a:endParaRPr lang="bs-Latn-BA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089" y="1279797"/>
            <a:ext cx="7200800" cy="540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4384489" y="1279797"/>
            <a:ext cx="581447" cy="6862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7958" y="1988840"/>
            <a:ext cx="7334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180348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>
          <a:xfrm>
            <a:off x="395535" y="142874"/>
            <a:ext cx="8352929" cy="333798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Visual Development Environment for Component Software Development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61143" y="1115292"/>
            <a:ext cx="309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The result of instantiation of a component by defining the </a:t>
            </a:r>
            <a:r>
              <a:rPr lang="en-GB" dirty="0" smtClean="0">
                <a:latin typeface="+mj-lt"/>
              </a:rPr>
              <a:t>parameters</a:t>
            </a:r>
            <a:r>
              <a:rPr lang="hr-HR" dirty="0" smtClean="0">
                <a:latin typeface="+mj-lt"/>
              </a:rPr>
              <a:t>:</a:t>
            </a:r>
            <a:endParaRPr lang="bs-Latn-BA" dirty="0">
              <a:latin typeface="+mj-lt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103" y="713385"/>
            <a:ext cx="21891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462" y="2800164"/>
            <a:ext cx="1895363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179791" y="2184611"/>
            <a:ext cx="422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+mj-lt"/>
              </a:rPr>
              <a:t>Adjusting </a:t>
            </a:r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component properties, behaviour and </a:t>
            </a:r>
            <a:r>
              <a:rPr lang="en-GB" dirty="0" smtClean="0">
                <a:latin typeface="+mj-lt"/>
              </a:rPr>
              <a:t>actions</a:t>
            </a:r>
            <a:r>
              <a:rPr lang="hr-HR" dirty="0" smtClean="0">
                <a:latin typeface="+mj-lt"/>
              </a:rPr>
              <a:t>:</a:t>
            </a:r>
            <a:endParaRPr lang="bs-Latn-BA" dirty="0">
              <a:latin typeface="+mj-lt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5967" y="2651172"/>
            <a:ext cx="2487757" cy="23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997703" y="2323110"/>
            <a:ext cx="3597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latin typeface="Bookman Old Style" pitchFamily="18" charset="0"/>
              </a:rPr>
              <a:t>Testing of the component:</a:t>
            </a:r>
            <a:endParaRPr lang="bs-Latn-BA" dirty="0">
              <a:latin typeface="Bookman Old Style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3198" y="4077072"/>
            <a:ext cx="4026068" cy="218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973367" y="3644537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>
                <a:latin typeface="Bookman Old Style" pitchFamily="18" charset="0"/>
              </a:rPr>
              <a:t>Drag&amp;drop </a:t>
            </a:r>
            <a:r>
              <a:rPr lang="bs-Latn-BA" dirty="0" smtClean="0">
                <a:latin typeface="Bookman Old Style" pitchFamily="18" charset="0"/>
              </a:rPr>
              <a:t>component:</a:t>
            </a:r>
            <a:endParaRPr lang="bs-Latn-BA" dirty="0"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3461" y="546584"/>
            <a:ext cx="4046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From the </a:t>
            </a:r>
            <a:r>
              <a:rPr lang="hr-HR" b="1" dirty="0" smtClean="0"/>
              <a:t>T</a:t>
            </a:r>
            <a:r>
              <a:rPr lang="en-GB" b="1" dirty="0" err="1" smtClean="0"/>
              <a:t>herapist’s</a:t>
            </a:r>
            <a:r>
              <a:rPr lang="en-GB" b="1" dirty="0" smtClean="0"/>
              <a:t> </a:t>
            </a:r>
            <a:r>
              <a:rPr lang="hr-HR" b="1" dirty="0"/>
              <a:t>P</a:t>
            </a:r>
            <a:r>
              <a:rPr lang="en-GB" b="1" dirty="0" err="1" smtClean="0"/>
              <a:t>oint</a:t>
            </a:r>
            <a:r>
              <a:rPr lang="en-GB" b="1" dirty="0" smtClean="0"/>
              <a:t> </a:t>
            </a:r>
            <a:r>
              <a:rPr lang="en-GB" b="1" dirty="0"/>
              <a:t>of </a:t>
            </a:r>
            <a:r>
              <a:rPr lang="hr-HR" b="1" dirty="0" smtClean="0"/>
              <a:t>V</a:t>
            </a:r>
            <a:r>
              <a:rPr lang="en-GB" b="1" dirty="0" err="1" smtClean="0"/>
              <a:t>iew</a:t>
            </a:r>
            <a:endParaRPr lang="bs-Latn-BA" b="1" dirty="0"/>
          </a:p>
        </p:txBody>
      </p:sp>
      <p:pic>
        <p:nvPicPr>
          <p:cNvPr id="41" name="Picture 4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535" y="1412366"/>
            <a:ext cx="55181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ooter Placeholder 4"/>
          <p:cNvSpPr txBox="1">
            <a:spLocks/>
          </p:cNvSpPr>
          <p:nvPr/>
        </p:nvSpPr>
        <p:spPr>
          <a:xfrm>
            <a:off x="2411760" y="6356350"/>
            <a:ext cx="432048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s-Latn-BA" b="1" dirty="0">
                <a:solidFill>
                  <a:srgbClr val="0070C0"/>
                </a:solidFill>
              </a:rPr>
              <a:t>14</a:t>
            </a:r>
            <a:r>
              <a:rPr lang="en-US" b="1" dirty="0" err="1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WorkShop</a:t>
            </a:r>
            <a:r>
              <a:rPr lang="en-US" b="1" dirty="0">
                <a:solidFill>
                  <a:srgbClr val="0070C0"/>
                </a:solidFill>
              </a:rPr>
              <a:t>  DAAD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Sinaia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bs-Latn-BA" b="1" dirty="0" smtClean="0">
                <a:solidFill>
                  <a:srgbClr val="0070C0"/>
                </a:solidFill>
              </a:rPr>
              <a:t>August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5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bs-Latn-BA" b="1" dirty="0" smtClean="0">
                <a:solidFill>
                  <a:srgbClr val="0070C0"/>
                </a:solidFill>
              </a:rPr>
              <a:t>30, </a:t>
            </a:r>
            <a:r>
              <a:rPr lang="en-US" b="1" dirty="0" smtClean="0">
                <a:solidFill>
                  <a:srgbClr val="0070C0"/>
                </a:solidFill>
              </a:rPr>
              <a:t>201</a:t>
            </a:r>
            <a:r>
              <a:rPr lang="bs-Latn-BA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09737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>
          <a:xfrm>
            <a:off x="395535" y="142874"/>
            <a:ext cx="8352929" cy="333798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Visual Development Environment for Component Software Development</a:t>
            </a:r>
            <a:endParaRPr lang="bs-Latn-BA" sz="1200" b="1" dirty="0">
              <a:solidFill>
                <a:schemeClr val="bg1"/>
              </a:solidFill>
              <a:ea typeface="MS PGothic" pitchFamily="34" charset="-128"/>
            </a:endParaRPr>
          </a:p>
          <a:p>
            <a:pPr marL="114300" indent="0">
              <a:buNone/>
              <a:defRPr/>
            </a:pPr>
            <a:endParaRPr lang="hr-HR" sz="1400" dirty="0">
              <a:solidFill>
                <a:srgbClr val="FFFFFF"/>
              </a:solidFill>
              <a:latin typeface="Calibri" charset="0"/>
              <a:ea typeface="MS PGothic" pitchFamily="34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125" y="55368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From the </a:t>
            </a:r>
            <a:r>
              <a:rPr lang="hr-HR" b="1" dirty="0"/>
              <a:t>T</a:t>
            </a:r>
            <a:r>
              <a:rPr lang="en-GB" b="1" dirty="0" err="1"/>
              <a:t>herapist’s</a:t>
            </a:r>
            <a:r>
              <a:rPr lang="en-GB" b="1" dirty="0"/>
              <a:t> </a:t>
            </a:r>
            <a:r>
              <a:rPr lang="hr-HR" b="1" dirty="0"/>
              <a:t>P</a:t>
            </a:r>
            <a:r>
              <a:rPr lang="en-GB" b="1" dirty="0" err="1"/>
              <a:t>oint</a:t>
            </a:r>
            <a:r>
              <a:rPr lang="en-GB" b="1" dirty="0"/>
              <a:t> of </a:t>
            </a:r>
            <a:r>
              <a:rPr lang="hr-HR" b="1" dirty="0"/>
              <a:t>V</a:t>
            </a:r>
            <a:r>
              <a:rPr lang="en-GB" b="1" dirty="0" err="1"/>
              <a:t>iew</a:t>
            </a:r>
            <a:endParaRPr lang="bs-Latn-BA" b="1" dirty="0"/>
          </a:p>
        </p:txBody>
      </p:sp>
      <p:sp>
        <p:nvSpPr>
          <p:cNvPr id="14" name="Rectangle 13"/>
          <p:cNvSpPr/>
          <p:nvPr/>
        </p:nvSpPr>
        <p:spPr>
          <a:xfrm>
            <a:off x="971600" y="1124744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DESLT is an intuitive and powerful WYSIWYG </a:t>
            </a:r>
            <a:r>
              <a:rPr lang="en-GB" sz="1600" b="1" dirty="0" smtClean="0">
                <a:latin typeface="+mn-lt"/>
              </a:rPr>
              <a:t>environment</a:t>
            </a:r>
            <a:r>
              <a:rPr lang="hr-HR" sz="1600" b="1" dirty="0">
                <a:latin typeface="+mn-lt"/>
              </a:rPr>
              <a:t>.</a:t>
            </a:r>
            <a:endParaRPr lang="pl-PL" sz="1600" b="1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8922" y="1572018"/>
            <a:ext cx="7234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This one is aimed exclusively at development of therapeutic applications for therapists</a:t>
            </a:r>
            <a:r>
              <a:rPr lang="en-GB" sz="1600" dirty="0"/>
              <a:t>.</a:t>
            </a:r>
            <a:endParaRPr lang="bs-Latn-BA" dirty="0"/>
          </a:p>
        </p:txBody>
      </p:sp>
      <p:sp>
        <p:nvSpPr>
          <p:cNvPr id="17" name="Rectangle 16"/>
          <p:cNvSpPr/>
          <p:nvPr/>
        </p:nvSpPr>
        <p:spPr>
          <a:xfrm>
            <a:off x="987802" y="2194396"/>
            <a:ext cx="7234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For treatment of dyslexia, components have been created and situated in the toolbar</a:t>
            </a:r>
            <a:r>
              <a:rPr lang="hr-HR" sz="1600" dirty="0" smtClean="0"/>
              <a:t>:</a:t>
            </a:r>
            <a:endParaRPr lang="hr-HR" sz="1600" dirty="0"/>
          </a:p>
        </p:txBody>
      </p:sp>
      <p:sp>
        <p:nvSpPr>
          <p:cNvPr id="18" name="Rectangle 17"/>
          <p:cNvSpPr/>
          <p:nvPr/>
        </p:nvSpPr>
        <p:spPr>
          <a:xfrm>
            <a:off x="1024399" y="4509120"/>
            <a:ext cx="5019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At any moment, therapist-programmer can run the application by clicking on the button RUN</a:t>
            </a:r>
            <a:r>
              <a:rPr lang="hr-HR" sz="1600" b="1" dirty="0">
                <a:latin typeface="+mn-lt"/>
              </a:rPr>
              <a:t>.</a:t>
            </a:r>
            <a:endParaRPr lang="bs-Latn-BA" sz="1600" b="1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2060" y="5601295"/>
            <a:ext cx="5273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The completed application shall be distributed to the patients as a standalone EXE file.</a:t>
            </a:r>
            <a:endParaRPr lang="hr-HR" sz="1600" b="1" dirty="0">
              <a:latin typeface="+mn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66"/>
          <a:stretch/>
        </p:blipFill>
        <p:spPr bwMode="auto">
          <a:xfrm>
            <a:off x="1498943" y="3212976"/>
            <a:ext cx="6199741" cy="83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54142" b="1842"/>
          <a:stretch/>
        </p:blipFill>
        <p:spPr bwMode="auto">
          <a:xfrm>
            <a:off x="6209805" y="4350005"/>
            <a:ext cx="1890587" cy="1915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1" name="Oval 20"/>
          <p:cNvSpPr/>
          <p:nvPr/>
        </p:nvSpPr>
        <p:spPr>
          <a:xfrm>
            <a:off x="6065789" y="5677659"/>
            <a:ext cx="22322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2411760" y="6356350"/>
            <a:ext cx="432048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s-Latn-BA" b="1" dirty="0">
                <a:solidFill>
                  <a:srgbClr val="0070C0"/>
                </a:solidFill>
              </a:rPr>
              <a:t>14</a:t>
            </a:r>
            <a:r>
              <a:rPr lang="en-US" b="1" dirty="0" err="1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WorkShop</a:t>
            </a:r>
            <a:r>
              <a:rPr lang="en-US" b="1" dirty="0">
                <a:solidFill>
                  <a:srgbClr val="0070C0"/>
                </a:solidFill>
              </a:rPr>
              <a:t>  DAAD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Sinaia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bs-Latn-BA" b="1" dirty="0" smtClean="0">
                <a:solidFill>
                  <a:srgbClr val="0070C0"/>
                </a:solidFill>
              </a:rPr>
              <a:t>August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5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bs-Latn-BA" b="1" dirty="0" smtClean="0">
                <a:solidFill>
                  <a:srgbClr val="0070C0"/>
                </a:solidFill>
              </a:rPr>
              <a:t>30, </a:t>
            </a:r>
            <a:r>
              <a:rPr lang="en-US" b="1" dirty="0" smtClean="0">
                <a:solidFill>
                  <a:srgbClr val="0070C0"/>
                </a:solidFill>
              </a:rPr>
              <a:t>201</a:t>
            </a:r>
            <a:r>
              <a:rPr lang="bs-Latn-BA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36547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>
          <a:xfrm>
            <a:off x="395535" y="142874"/>
            <a:ext cx="8352929" cy="333798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Visual Development Environment for Component Software Development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4548" y="47667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Latn-BA" b="1" dirty="0" smtClean="0"/>
              <a:t>From a software engineer’s point of view:</a:t>
            </a:r>
            <a:endParaRPr lang="bs-Latn-BA" b="1" dirty="0"/>
          </a:p>
        </p:txBody>
      </p:sp>
      <p:sp>
        <p:nvSpPr>
          <p:cNvPr id="23" name="Rectangle 22"/>
          <p:cNvSpPr/>
          <p:nvPr/>
        </p:nvSpPr>
        <p:spPr>
          <a:xfrm>
            <a:off x="934138" y="1000916"/>
            <a:ext cx="75262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The software component is an independent object bearing its function</a:t>
            </a:r>
            <a:r>
              <a:rPr lang="bs-Latn-BA" sz="1600" b="1" dirty="0">
                <a:latin typeface="+mn-lt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It is an independent executable unit</a:t>
            </a:r>
            <a:r>
              <a:rPr lang="vi-VN" sz="1600" b="1" dirty="0">
                <a:latin typeface="+mn-lt"/>
              </a:rPr>
              <a:t>. </a:t>
            </a:r>
            <a:endParaRPr lang="bs-Latn-BA" sz="1600" b="1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The source code need not be available to therapist-programmer and it shall not be compiled with other parts of the future application program.</a:t>
            </a:r>
            <a:endParaRPr lang="hr-HR" sz="1600" b="1" dirty="0">
              <a:latin typeface="+mn-lt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It publishes its interface and all the related operations are performed through that interface. </a:t>
            </a:r>
            <a:endParaRPr lang="hr-HR" sz="1600" b="1" dirty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The internal component state is not visible.</a:t>
            </a:r>
            <a:endParaRPr lang="hr-HR" sz="1600" b="1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8990" y="3717032"/>
            <a:ext cx="741742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1600" b="1" dirty="0">
                <a:latin typeface="+mn-lt"/>
              </a:rPr>
              <a:t>To build a prototype of the future development framework </a:t>
            </a:r>
            <a:r>
              <a:rPr lang="en-GB" sz="1600" b="1" dirty="0" smtClean="0">
                <a:latin typeface="+mn-lt"/>
              </a:rPr>
              <a:t>D</a:t>
            </a:r>
            <a:r>
              <a:rPr lang="hr-HR" sz="1600" b="1" dirty="0" smtClean="0">
                <a:latin typeface="+mn-lt"/>
              </a:rPr>
              <a:t>E</a:t>
            </a:r>
            <a:r>
              <a:rPr lang="en-GB" sz="1600" b="1" dirty="0" smtClean="0">
                <a:latin typeface="+mn-lt"/>
              </a:rPr>
              <a:t>SLT</a:t>
            </a:r>
            <a:r>
              <a:rPr lang="en-GB" sz="1600" b="1" dirty="0">
                <a:latin typeface="+mn-lt"/>
              </a:rPr>
              <a:t>, it was </a:t>
            </a:r>
            <a:r>
              <a:rPr lang="en-GB" sz="1600" b="1" dirty="0" smtClean="0">
                <a:latin typeface="+mn-lt"/>
              </a:rPr>
              <a:t>used</a:t>
            </a:r>
            <a:r>
              <a:rPr lang="hr-HR" sz="1600" b="1" dirty="0" smtClean="0">
                <a:latin typeface="+mn-lt"/>
              </a:rPr>
              <a:t>:</a:t>
            </a:r>
            <a:r>
              <a:rPr lang="en-GB" sz="1600" b="1" dirty="0" smtClean="0">
                <a:latin typeface="+mn-lt"/>
              </a:rPr>
              <a:t> </a:t>
            </a:r>
            <a:endParaRPr lang="hr-HR" sz="1600" b="1" dirty="0">
              <a:latin typeface="+mn-lt"/>
            </a:endParaRP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MS Visual Studio 2012 where in programming language C# the functionalities have been implemented, </a:t>
            </a:r>
            <a:endParaRPr lang="hr-HR" sz="1600" b="1" dirty="0">
              <a:latin typeface="+mn-lt"/>
            </a:endParaRP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MS Expression Blend 4 to create the environment interface that generated a corresponding XAML code</a:t>
            </a:r>
            <a:r>
              <a:rPr lang="en-GB" sz="1600" b="1" dirty="0" smtClean="0">
                <a:latin typeface="+mn-lt"/>
              </a:rPr>
              <a:t>.</a:t>
            </a:r>
            <a:endParaRPr lang="hr-HR" sz="1600" b="1" dirty="0">
              <a:latin typeface="+mn-lt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411760" y="6356350"/>
            <a:ext cx="432048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s-Latn-BA" b="1" dirty="0">
                <a:solidFill>
                  <a:srgbClr val="0070C0"/>
                </a:solidFill>
              </a:rPr>
              <a:t>14</a:t>
            </a:r>
            <a:r>
              <a:rPr lang="en-US" b="1" dirty="0" err="1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WorkShop</a:t>
            </a:r>
            <a:r>
              <a:rPr lang="en-US" b="1" dirty="0">
                <a:solidFill>
                  <a:srgbClr val="0070C0"/>
                </a:solidFill>
              </a:rPr>
              <a:t>  DAAD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Sinaia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bs-Latn-BA" b="1" dirty="0" smtClean="0">
                <a:solidFill>
                  <a:srgbClr val="0070C0"/>
                </a:solidFill>
              </a:rPr>
              <a:t>August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5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bs-Latn-BA" b="1" dirty="0" smtClean="0">
                <a:solidFill>
                  <a:srgbClr val="0070C0"/>
                </a:solidFill>
              </a:rPr>
              <a:t>30, </a:t>
            </a:r>
            <a:r>
              <a:rPr lang="en-US" b="1" dirty="0" smtClean="0">
                <a:solidFill>
                  <a:srgbClr val="0070C0"/>
                </a:solidFill>
              </a:rPr>
              <a:t>201</a:t>
            </a:r>
            <a:r>
              <a:rPr lang="bs-Latn-BA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02732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>
          <a:xfrm>
            <a:off x="395535" y="142874"/>
            <a:ext cx="8352929" cy="333798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Visual Development Environment for Component Software Development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5" y="497073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Latn-BA" b="1" dirty="0" smtClean="0"/>
              <a:t>From a software engineer’s point of view:</a:t>
            </a:r>
            <a:endParaRPr lang="bs-Latn-BA" b="1" dirty="0"/>
          </a:p>
        </p:txBody>
      </p:sp>
      <p:sp>
        <p:nvSpPr>
          <p:cNvPr id="12" name="Rectangle 11"/>
          <p:cNvSpPr/>
          <p:nvPr/>
        </p:nvSpPr>
        <p:spPr>
          <a:xfrm>
            <a:off x="395535" y="1268760"/>
            <a:ext cx="4743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>
                <a:latin typeface="+mn-lt"/>
              </a:rPr>
              <a:t>T</a:t>
            </a:r>
            <a:r>
              <a:rPr lang="en-GB" sz="1600" b="1" dirty="0" smtClean="0">
                <a:latin typeface="+mn-lt"/>
              </a:rPr>
              <a:t>he </a:t>
            </a:r>
            <a:r>
              <a:rPr lang="en-GB" sz="1600" b="1" dirty="0">
                <a:latin typeface="+mn-lt"/>
              </a:rPr>
              <a:t>Class Diagram </a:t>
            </a:r>
            <a:r>
              <a:rPr lang="en-GB" sz="1600" b="1" dirty="0" smtClean="0">
                <a:latin typeface="+mn-lt"/>
              </a:rPr>
              <a:t>of </a:t>
            </a:r>
            <a:r>
              <a:rPr lang="en-GB" sz="1600" b="1" dirty="0">
                <a:latin typeface="+mn-lt"/>
              </a:rPr>
              <a:t>the component </a:t>
            </a:r>
            <a:r>
              <a:rPr lang="en-GB" sz="1600" b="1" dirty="0" smtClean="0">
                <a:latin typeface="+mn-lt"/>
              </a:rPr>
              <a:t>WW</a:t>
            </a:r>
            <a:r>
              <a:rPr lang="hr-HR" sz="1600" b="1" dirty="0" smtClean="0">
                <a:latin typeface="+mn-lt"/>
              </a:rPr>
              <a:t>P</a:t>
            </a:r>
            <a:r>
              <a:rPr lang="en-GB" sz="1600" b="1" dirty="0" smtClean="0">
                <a:latin typeface="+mn-lt"/>
              </a:rPr>
              <a:t>T&amp;S</a:t>
            </a:r>
            <a:endParaRPr lang="bs-Latn-BA" sz="1600" b="1" dirty="0">
              <a:latin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51820" cy="3687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05" r="32301" b="59659"/>
          <a:stretch/>
        </p:blipFill>
        <p:spPr bwMode="auto">
          <a:xfrm>
            <a:off x="5286433" y="1101001"/>
            <a:ext cx="3857567" cy="704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7" name="Oval 16"/>
          <p:cNvSpPr/>
          <p:nvPr/>
        </p:nvSpPr>
        <p:spPr>
          <a:xfrm>
            <a:off x="7708189" y="1304744"/>
            <a:ext cx="896259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2411760" y="6356350"/>
            <a:ext cx="432048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s-Latn-BA" b="1" dirty="0">
                <a:solidFill>
                  <a:srgbClr val="0070C0"/>
                </a:solidFill>
              </a:rPr>
              <a:t>14</a:t>
            </a:r>
            <a:r>
              <a:rPr lang="en-US" b="1" dirty="0" err="1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WorkShop</a:t>
            </a:r>
            <a:r>
              <a:rPr lang="en-US" b="1" dirty="0">
                <a:solidFill>
                  <a:srgbClr val="0070C0"/>
                </a:solidFill>
              </a:rPr>
              <a:t>  DAAD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Sinaia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bs-Latn-BA" b="1" dirty="0" smtClean="0">
                <a:solidFill>
                  <a:srgbClr val="0070C0"/>
                </a:solidFill>
              </a:rPr>
              <a:t>August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5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bs-Latn-BA" b="1" dirty="0" smtClean="0">
                <a:solidFill>
                  <a:srgbClr val="0070C0"/>
                </a:solidFill>
              </a:rPr>
              <a:t>30, </a:t>
            </a:r>
            <a:r>
              <a:rPr lang="en-US" b="1" dirty="0" smtClean="0">
                <a:solidFill>
                  <a:srgbClr val="0070C0"/>
                </a:solidFill>
              </a:rPr>
              <a:t>201</a:t>
            </a:r>
            <a:r>
              <a:rPr lang="bs-Latn-BA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80326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829" y="1021375"/>
            <a:ext cx="2656011" cy="298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395535" y="142874"/>
            <a:ext cx="8352929" cy="333798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Visual Development Environment for Component Software Development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74548" y="5486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From </a:t>
            </a:r>
            <a:r>
              <a:rPr lang="bs-Latn-BA" b="1" dirty="0" smtClean="0"/>
              <a:t>a</a:t>
            </a:r>
            <a:r>
              <a:rPr lang="en-US" b="1" dirty="0" smtClean="0"/>
              <a:t> speech </a:t>
            </a:r>
            <a:r>
              <a:rPr lang="bs-Latn-BA" b="1" dirty="0" smtClean="0"/>
              <a:t>therapist </a:t>
            </a:r>
            <a:r>
              <a:rPr lang="en-US" b="1" dirty="0" smtClean="0"/>
              <a:t>and software engineer</a:t>
            </a:r>
            <a:r>
              <a:rPr lang="bs-Latn-BA" b="1" dirty="0" smtClean="0"/>
              <a:t>’s point of view</a:t>
            </a:r>
            <a:r>
              <a:rPr lang="en-US" b="1" dirty="0" smtClean="0"/>
              <a:t>:</a:t>
            </a:r>
            <a:endParaRPr lang="bs-Latn-BA" b="1" dirty="0"/>
          </a:p>
        </p:txBody>
      </p:sp>
      <p:sp>
        <p:nvSpPr>
          <p:cNvPr id="10" name="Rectangle 9"/>
          <p:cNvSpPr/>
          <p:nvPr/>
        </p:nvSpPr>
        <p:spPr>
          <a:xfrm>
            <a:off x="639493" y="1694060"/>
            <a:ext cx="2053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 smtClean="0">
                <a:solidFill>
                  <a:srgbClr val="FF0000"/>
                </a:solidFill>
              </a:rPr>
              <a:t>The </a:t>
            </a:r>
            <a:r>
              <a:rPr lang="en-GB" sz="1600" b="1" dirty="0" smtClean="0">
                <a:solidFill>
                  <a:srgbClr val="FF0000"/>
                </a:solidFill>
              </a:rPr>
              <a:t>plate </a:t>
            </a:r>
            <a:r>
              <a:rPr lang="en-GB" sz="1600" b="1" dirty="0">
                <a:solidFill>
                  <a:srgbClr val="FF0000"/>
                </a:solidFill>
              </a:rPr>
              <a:t>for rules definition </a:t>
            </a:r>
            <a:endParaRPr lang="bs-Latn-BA" sz="1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1334" y="1091788"/>
            <a:ext cx="57459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b="1" dirty="0" smtClean="0">
                <a:solidFill>
                  <a:srgbClr val="FF0000"/>
                </a:solidFill>
              </a:rPr>
              <a:t>T</a:t>
            </a:r>
            <a:r>
              <a:rPr lang="en-GB" sz="1600" b="1" dirty="0" smtClean="0">
                <a:solidFill>
                  <a:srgbClr val="FF0000"/>
                </a:solidFill>
              </a:rPr>
              <a:t>he </a:t>
            </a:r>
            <a:r>
              <a:rPr lang="en-GB" sz="1600" b="1" dirty="0">
                <a:solidFill>
                  <a:srgbClr val="FF0000"/>
                </a:solidFill>
              </a:rPr>
              <a:t>rule</a:t>
            </a:r>
            <a:r>
              <a:rPr lang="en-GB" sz="1600" b="1" dirty="0"/>
              <a:t>: </a:t>
            </a:r>
            <a:r>
              <a:rPr lang="en-GB" sz="1400" dirty="0"/>
              <a:t>When the property of the </a:t>
            </a:r>
            <a:r>
              <a:rPr lang="en-GB" sz="1400" i="1" dirty="0"/>
              <a:t>Text</a:t>
            </a:r>
            <a:r>
              <a:rPr lang="en-GB" sz="1400" dirty="0"/>
              <a:t> component Queue is equal to the property </a:t>
            </a:r>
            <a:r>
              <a:rPr lang="en-GB" sz="1400" i="1" dirty="0"/>
              <a:t>Text</a:t>
            </a:r>
            <a:r>
              <a:rPr lang="en-GB" sz="1400" dirty="0"/>
              <a:t> of the component </a:t>
            </a:r>
            <a:r>
              <a:rPr lang="en-GB" sz="1400" dirty="0" smtClean="0"/>
              <a:t>WW</a:t>
            </a:r>
            <a:r>
              <a:rPr lang="hr-HR" sz="1400" dirty="0" smtClean="0"/>
              <a:t>P</a:t>
            </a:r>
            <a:r>
              <a:rPr lang="en-GB" sz="1400" dirty="0" smtClean="0"/>
              <a:t>T&amp;S</a:t>
            </a:r>
            <a:r>
              <a:rPr lang="en-GB" sz="1400" dirty="0"/>
              <a:t>, rotate the component </a:t>
            </a:r>
            <a:r>
              <a:rPr lang="en-GB" sz="1400" dirty="0" smtClean="0"/>
              <a:t>WW</a:t>
            </a:r>
            <a:r>
              <a:rPr lang="hr-HR" sz="1400" dirty="0" smtClean="0"/>
              <a:t>P</a:t>
            </a:r>
            <a:r>
              <a:rPr lang="en-GB" sz="1400" dirty="0" smtClean="0"/>
              <a:t>T&amp;S</a:t>
            </a:r>
            <a:r>
              <a:rPr lang="en-GB" sz="1400" dirty="0"/>
              <a:t>.</a:t>
            </a:r>
            <a:endParaRPr lang="hr-HR" sz="14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1334" y="1821668"/>
            <a:ext cx="5745930" cy="47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979712" y="3068960"/>
            <a:ext cx="125162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41"/>
          <a:stretch/>
        </p:blipFill>
        <p:spPr bwMode="auto">
          <a:xfrm>
            <a:off x="755576" y="3486211"/>
            <a:ext cx="1540743" cy="337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5207" y="5396061"/>
            <a:ext cx="14696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The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en-GB" sz="1400" b="1" dirty="0">
                <a:solidFill>
                  <a:srgbClr val="FF0000"/>
                </a:solidFill>
              </a:rPr>
              <a:t>list of predefined </a:t>
            </a:r>
            <a:r>
              <a:rPr lang="en-GB" sz="1400" b="1" dirty="0" smtClean="0">
                <a:solidFill>
                  <a:srgbClr val="FF0000"/>
                </a:solidFill>
              </a:rPr>
              <a:t>actions</a:t>
            </a:r>
            <a:r>
              <a:rPr lang="hr-HR" sz="1400" b="1" dirty="0" smtClean="0">
                <a:solidFill>
                  <a:srgbClr val="FF0000"/>
                </a:solidFill>
              </a:rPr>
              <a:t>: </a:t>
            </a:r>
            <a:r>
              <a:rPr lang="en-GB" sz="1400" b="1" dirty="0" smtClean="0">
                <a:solidFill>
                  <a:srgbClr val="FF0000"/>
                </a:solidFill>
              </a:rPr>
              <a:t>Rotate</a:t>
            </a:r>
            <a:r>
              <a:rPr lang="en-GB" sz="1400" b="1" dirty="0">
                <a:solidFill>
                  <a:srgbClr val="FF0000"/>
                </a:solidFill>
              </a:rPr>
              <a:t>, </a:t>
            </a:r>
            <a:r>
              <a:rPr lang="hr-HR" sz="1400" b="1" dirty="0" smtClean="0">
                <a:solidFill>
                  <a:srgbClr val="FF0000"/>
                </a:solidFill>
              </a:rPr>
              <a:t>Unhide</a:t>
            </a:r>
            <a:r>
              <a:rPr lang="en-GB" sz="1400" b="1" dirty="0" smtClean="0">
                <a:solidFill>
                  <a:srgbClr val="FF0000"/>
                </a:solidFill>
              </a:rPr>
              <a:t>, </a:t>
            </a:r>
            <a:r>
              <a:rPr lang="en-GB" sz="1400" b="1" dirty="0">
                <a:solidFill>
                  <a:srgbClr val="FF0000"/>
                </a:solidFill>
              </a:rPr>
              <a:t>Hide, </a:t>
            </a:r>
            <a:r>
              <a:rPr lang="en-GB" sz="1400" b="1" dirty="0" err="1">
                <a:solidFill>
                  <a:srgbClr val="FF0000"/>
                </a:solidFill>
              </a:rPr>
              <a:t>StartSound</a:t>
            </a:r>
            <a:r>
              <a:rPr lang="en-GB" sz="1400" b="1" dirty="0">
                <a:solidFill>
                  <a:srgbClr val="FF0000"/>
                </a:solidFill>
              </a:rPr>
              <a:t>, Mute</a:t>
            </a:r>
            <a:r>
              <a:rPr lang="en-GB" sz="1400" b="1" dirty="0" smtClean="0">
                <a:solidFill>
                  <a:srgbClr val="FF0000"/>
                </a:solidFill>
              </a:rPr>
              <a:t>,</a:t>
            </a:r>
            <a:r>
              <a:rPr lang="hr-HR" sz="1400" b="1" dirty="0" smtClean="0">
                <a:solidFill>
                  <a:srgbClr val="FF0000"/>
                </a:solidFill>
              </a:rPr>
              <a:t> ...</a:t>
            </a:r>
            <a:endParaRPr lang="bs-Latn-BA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71229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2029" y="1052736"/>
            <a:ext cx="8314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Component based software development is a paradigm for development of applications, implementing and combining the existing off-the-shelf </a:t>
            </a:r>
            <a:r>
              <a:rPr lang="en-GB" sz="1600" b="1" dirty="0" smtClean="0">
                <a:latin typeface="+mn-lt"/>
              </a:rPr>
              <a:t>components</a:t>
            </a:r>
            <a:r>
              <a:rPr lang="hr-HR" sz="1600" b="1" dirty="0" smtClean="0">
                <a:latin typeface="+mn-lt"/>
              </a:rPr>
              <a:t>.</a:t>
            </a:r>
            <a:endParaRPr lang="hr-HR" sz="16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945" y="2129690"/>
            <a:ext cx="8274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Quick and simple development of application programs </a:t>
            </a:r>
            <a:r>
              <a:rPr lang="en-GB" sz="1600" b="1" dirty="0" smtClean="0">
                <a:latin typeface="+mn-lt"/>
              </a:rPr>
              <a:t>will </a:t>
            </a:r>
            <a:r>
              <a:rPr lang="en-GB" sz="1600" b="1" dirty="0">
                <a:latin typeface="+mn-lt"/>
              </a:rPr>
              <a:t>rely on available libraries of readymade components.</a:t>
            </a:r>
            <a:endParaRPr lang="hr-HR" sz="1600" b="1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167" y="2753468"/>
            <a:ext cx="8342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While involving only a small number of software engineers, the new components could be designed and distributed over the </a:t>
            </a:r>
            <a:r>
              <a:rPr lang="hr-HR" sz="1600" b="1" dirty="0" smtClean="0">
                <a:latin typeface="+mn-lt"/>
              </a:rPr>
              <a:t>WWW</a:t>
            </a:r>
            <a:r>
              <a:rPr lang="en-GB" sz="1600" b="1" dirty="0" smtClean="0">
                <a:latin typeface="+mn-lt"/>
              </a:rPr>
              <a:t>. </a:t>
            </a:r>
            <a:endParaRPr lang="hr-HR" sz="1600" b="1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945" y="3483708"/>
            <a:ext cx="8040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The model could support run-time functional queries, enabling to therapist the Web search in order to retrieve the desired components.</a:t>
            </a:r>
            <a:endParaRPr lang="hr-HR" sz="1600" b="1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747" y="4219355"/>
            <a:ext cx="8040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The therapist should be able to download and install them in his or her framework, with a single mouse click. </a:t>
            </a:r>
            <a:endParaRPr lang="hr-HR" sz="1600" b="1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6473" y="4961908"/>
            <a:ext cx="8040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hr-HR" sz="1600" b="1" dirty="0" smtClean="0">
                <a:latin typeface="+mn-lt"/>
              </a:rPr>
              <a:t>The</a:t>
            </a:r>
            <a:r>
              <a:rPr lang="en-GB" sz="1600" b="1" dirty="0" smtClean="0">
                <a:latin typeface="+mn-lt"/>
              </a:rPr>
              <a:t> </a:t>
            </a:r>
            <a:r>
              <a:rPr lang="en-GB" sz="1600" b="1" dirty="0">
                <a:latin typeface="+mn-lt"/>
              </a:rPr>
              <a:t>quick Web transfer can be expected.</a:t>
            </a:r>
            <a:endParaRPr lang="hr-HR" sz="1600" b="1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945" y="5515033"/>
            <a:ext cx="8040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The downloaded component shall be </a:t>
            </a:r>
            <a:r>
              <a:rPr lang="en-GB" sz="1600" b="1" dirty="0" smtClean="0">
                <a:latin typeface="+mn-lt"/>
              </a:rPr>
              <a:t>self-installable</a:t>
            </a:r>
            <a:r>
              <a:rPr lang="hr-HR" sz="1600" b="1" dirty="0" smtClean="0">
                <a:latin typeface="+mn-lt"/>
              </a:rPr>
              <a:t>.</a:t>
            </a:r>
            <a:endParaRPr lang="bs-Latn-BA" sz="1700" b="1" dirty="0">
              <a:latin typeface="+mn-lt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395535" y="142874"/>
            <a:ext cx="7848873" cy="62183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  <a:defRPr/>
            </a:pPr>
            <a:r>
              <a:rPr lang="bs-Latn-BA" sz="3600" b="1" dirty="0">
                <a:solidFill>
                  <a:schemeClr val="bg1"/>
                </a:solidFill>
              </a:rPr>
              <a:t>CONCLUSION :</a:t>
            </a:r>
            <a:endParaRPr lang="en-US" sz="36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2411760" y="6356350"/>
            <a:ext cx="432048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s-Latn-BA" b="1" dirty="0">
                <a:solidFill>
                  <a:srgbClr val="0070C0"/>
                </a:solidFill>
              </a:rPr>
              <a:t>14</a:t>
            </a:r>
            <a:r>
              <a:rPr lang="en-US" b="1" dirty="0" err="1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WorkShop</a:t>
            </a:r>
            <a:r>
              <a:rPr lang="en-US" b="1" dirty="0">
                <a:solidFill>
                  <a:srgbClr val="0070C0"/>
                </a:solidFill>
              </a:rPr>
              <a:t>  DAAD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Sinaia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bs-Latn-BA" b="1" dirty="0" smtClean="0">
                <a:solidFill>
                  <a:srgbClr val="0070C0"/>
                </a:solidFill>
              </a:rPr>
              <a:t>August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5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bs-Latn-BA" b="1" dirty="0" smtClean="0">
                <a:solidFill>
                  <a:srgbClr val="0070C0"/>
                </a:solidFill>
              </a:rPr>
              <a:t>30, </a:t>
            </a:r>
            <a:r>
              <a:rPr lang="en-US" b="1" dirty="0" smtClean="0">
                <a:solidFill>
                  <a:srgbClr val="0070C0"/>
                </a:solidFill>
              </a:rPr>
              <a:t>201</a:t>
            </a:r>
            <a:r>
              <a:rPr lang="bs-Latn-BA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12314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93469" y="1017491"/>
            <a:ext cx="8554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The application programs to help in dyslexia </a:t>
            </a:r>
            <a:r>
              <a:rPr lang="en-GB" sz="1600" b="1" dirty="0" smtClean="0">
                <a:latin typeface="+mn-lt"/>
              </a:rPr>
              <a:t>treatment</a:t>
            </a:r>
            <a:r>
              <a:rPr lang="hr-HR" sz="1600" b="1" dirty="0" smtClean="0">
                <a:latin typeface="+mn-lt"/>
              </a:rPr>
              <a:t> </a:t>
            </a:r>
            <a:r>
              <a:rPr lang="en-GB" sz="1600" b="1" dirty="0" smtClean="0">
                <a:latin typeface="+mn-lt"/>
              </a:rPr>
              <a:t>should </a:t>
            </a:r>
            <a:r>
              <a:rPr lang="en-GB" sz="1600" b="1" dirty="0">
                <a:latin typeface="+mn-lt"/>
              </a:rPr>
              <a:t>have the features of the modern windows desktop applications, of Web applications and mobile applications. </a:t>
            </a:r>
            <a:endParaRPr lang="hr-HR" sz="1600" b="1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3468" y="1972145"/>
            <a:ext cx="8353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Development framework can be built in MS WPF </a:t>
            </a:r>
            <a:r>
              <a:rPr lang="en-GB" sz="1600" b="1" dirty="0" smtClean="0">
                <a:latin typeface="+mn-lt"/>
              </a:rPr>
              <a:t>technology</a:t>
            </a:r>
            <a:r>
              <a:rPr lang="hr-HR" sz="1600" b="1" dirty="0" smtClean="0">
                <a:latin typeface="+mn-lt"/>
              </a:rPr>
              <a:t>.</a:t>
            </a:r>
            <a:endParaRPr lang="bs-Latn-BA" sz="1700" b="1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163" y="2859334"/>
            <a:ext cx="8528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After having been educated to use the development </a:t>
            </a:r>
            <a:r>
              <a:rPr lang="en-GB" sz="1600" b="1" dirty="0" smtClean="0">
                <a:latin typeface="+mn-lt"/>
              </a:rPr>
              <a:t>framework, </a:t>
            </a:r>
            <a:r>
              <a:rPr lang="en-GB" sz="1600" b="1" dirty="0">
                <a:latin typeface="+mn-lt"/>
              </a:rPr>
              <a:t>the therapists may use their primary competence to design the therapeutic applications.</a:t>
            </a:r>
            <a:endParaRPr lang="bs-Latn-BA" sz="1700" b="1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0163" y="3933056"/>
            <a:ext cx="8600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q"/>
            </a:pPr>
            <a:r>
              <a:rPr lang="en-GB" sz="1600" b="1" dirty="0">
                <a:latin typeface="+mn-lt"/>
              </a:rPr>
              <a:t>Empowering of therapists as end-users in development of proprietary application programs, may initiate and support the professionals in other areas to become creators of software to fulfil their own needs.</a:t>
            </a:r>
            <a:endParaRPr lang="hr-HR" sz="1600" b="1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0180" y="5490506"/>
            <a:ext cx="8929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Current programming paradigms make it </a:t>
            </a:r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possible</a:t>
            </a:r>
            <a:r>
              <a:rPr lang="hr-HR" sz="2000" b="1" dirty="0" smtClean="0">
                <a:solidFill>
                  <a:srgbClr val="FF0000"/>
                </a:solidFill>
                <a:latin typeface="+mn-lt"/>
              </a:rPr>
              <a:t>!</a:t>
            </a:r>
            <a:endParaRPr lang="bs-Latn-BA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395535" y="142874"/>
            <a:ext cx="7848873" cy="62183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  <a:defRPr/>
            </a:pPr>
            <a:r>
              <a:rPr lang="bs-Latn-BA" sz="3600" b="1" dirty="0">
                <a:solidFill>
                  <a:schemeClr val="bg1"/>
                </a:solidFill>
              </a:rPr>
              <a:t>CONCLUSION :</a:t>
            </a:r>
            <a:endParaRPr lang="en-US" sz="3600" b="1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22006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2060848"/>
            <a:ext cx="7812868" cy="21236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sr-Latn-CS" sz="6600" b="1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y" pitchFamily="66" charset="0"/>
              </a:rPr>
              <a:t>Thank</a:t>
            </a:r>
            <a:r>
              <a:rPr lang="sr-Latn-CS" sz="6600" b="1" dirty="0" smtClean="0">
                <a:ln w="11430"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y" pitchFamily="66" charset="0"/>
              </a:rPr>
              <a:t> </a:t>
            </a:r>
            <a:r>
              <a:rPr lang="sr-Latn-CS" sz="6600" b="1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y" pitchFamily="66" charset="0"/>
              </a:rPr>
              <a:t>You </a:t>
            </a:r>
          </a:p>
          <a:p>
            <a:pPr algn="ctr">
              <a:defRPr/>
            </a:pPr>
            <a:r>
              <a:rPr lang="en-GB" sz="6600" b="1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y" pitchFamily="66" charset="0"/>
              </a:rPr>
              <a:t>for </a:t>
            </a:r>
            <a:r>
              <a:rPr lang="bs-Latn-BA" sz="6600" b="1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y" pitchFamily="66" charset="0"/>
              </a:rPr>
              <a:t>Y</a:t>
            </a:r>
            <a:r>
              <a:rPr lang="en-GB" sz="6600" b="1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y" pitchFamily="66" charset="0"/>
              </a:rPr>
              <a:t>our </a:t>
            </a:r>
            <a:r>
              <a:rPr lang="bs-Latn-BA" sz="6600" b="1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y" pitchFamily="66" charset="0"/>
              </a:rPr>
              <a:t>A</a:t>
            </a:r>
            <a:r>
              <a:rPr lang="en-GB" sz="6600" b="1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y" pitchFamily="66" charset="0"/>
              </a:rPr>
              <a:t>ttention</a:t>
            </a:r>
            <a:r>
              <a:rPr lang="en-GB" sz="6600" b="1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y" pitchFamily="66" charset="0"/>
              </a:rPr>
              <a:t>!</a:t>
            </a:r>
            <a:endParaRPr lang="en-US" sz="6600" b="1" dirty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y" pitchFamily="66" charset="0"/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2411760" y="6356350"/>
            <a:ext cx="432048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s-Latn-BA" b="1" dirty="0">
                <a:solidFill>
                  <a:srgbClr val="0070C0"/>
                </a:solidFill>
              </a:rPr>
              <a:t>14</a:t>
            </a:r>
            <a:r>
              <a:rPr lang="en-US" b="1" dirty="0" err="1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WorkShop</a:t>
            </a:r>
            <a:r>
              <a:rPr lang="en-US" b="1" dirty="0">
                <a:solidFill>
                  <a:srgbClr val="0070C0"/>
                </a:solidFill>
              </a:rPr>
              <a:t>  DAAD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Sinaia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bs-Latn-BA" b="1" dirty="0" smtClean="0">
                <a:solidFill>
                  <a:srgbClr val="0070C0"/>
                </a:solidFill>
              </a:rPr>
              <a:t>August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5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bs-Latn-BA" b="1" dirty="0" smtClean="0">
                <a:solidFill>
                  <a:srgbClr val="0070C0"/>
                </a:solidFill>
              </a:rPr>
              <a:t>30, </a:t>
            </a:r>
            <a:r>
              <a:rPr lang="en-US" b="1" dirty="0" smtClean="0">
                <a:solidFill>
                  <a:srgbClr val="0070C0"/>
                </a:solidFill>
              </a:rPr>
              <a:t>201</a:t>
            </a:r>
            <a:r>
              <a:rPr lang="bs-Latn-BA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>
            <a:spLocks/>
          </p:cNvSpPr>
          <p:nvPr/>
        </p:nvSpPr>
        <p:spPr>
          <a:xfrm>
            <a:off x="395536" y="142874"/>
            <a:ext cx="2585293" cy="261790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  <a:defRPr/>
            </a:pPr>
            <a:r>
              <a:rPr lang="hr-HR" sz="1400" dirty="0" smtClean="0">
                <a:solidFill>
                  <a:srgbClr val="FFFFFF"/>
                </a:solidFill>
                <a:latin typeface="Calibri" charset="0"/>
                <a:ea typeface="MS PGothic" pitchFamily="34" charset="-128"/>
              </a:rPr>
              <a:t>Presentation Overview</a:t>
            </a:r>
            <a:endParaRPr lang="hr-HR" sz="1400" dirty="0">
              <a:solidFill>
                <a:srgbClr val="FFFFFF"/>
              </a:solidFill>
              <a:latin typeface="Calibri" charset="0"/>
              <a:ea typeface="MS PGothic" pitchFamily="34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1500" y="428625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bs-Latn-BA" sz="2800" b="1" dirty="0" smtClean="0">
                <a:solidFill>
                  <a:schemeClr val="bg1"/>
                </a:solidFill>
                <a:latin typeface="Calibri" charset="0"/>
                <a:ea typeface="MS PGothic" pitchFamily="34" charset="-128"/>
              </a:rPr>
              <a:t>Overview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94392" y="1339255"/>
            <a:ext cx="7772400" cy="721593"/>
          </a:xfrm>
        </p:spPr>
        <p:txBody>
          <a:bodyPr>
            <a:normAutofit fontScale="92500" lnSpcReduction="20000"/>
          </a:bodyPr>
          <a:lstStyle/>
          <a:p>
            <a:pPr marL="179388" indent="-179388">
              <a:spcBef>
                <a:spcPts val="400"/>
              </a:spcBef>
              <a:buClr>
                <a:schemeClr val="accent2"/>
              </a:buClr>
              <a:defRPr/>
            </a:pPr>
            <a:r>
              <a:rPr lang="bs-Latn-BA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The E</a:t>
            </a:r>
            <a:r>
              <a:rPr lang="en-US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n</a:t>
            </a:r>
            <a:r>
              <a:rPr lang="bs-Latn-BA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d</a:t>
            </a:r>
            <a:r>
              <a:rPr lang="hr-HR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–User (EU) / The End-User Programmer (EUP)</a:t>
            </a:r>
          </a:p>
          <a:p>
            <a:pPr marL="179388" indent="-179388">
              <a:spcBef>
                <a:spcPts val="400"/>
              </a:spcBef>
              <a:buClr>
                <a:schemeClr val="accent2"/>
              </a:buClr>
              <a:defRPr/>
            </a:pPr>
            <a:r>
              <a:rPr lang="bs-Latn-BA" b="1" dirty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The Speech and Language </a:t>
            </a:r>
            <a:r>
              <a:rPr lang="bs-Latn-BA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Therapist </a:t>
            </a:r>
            <a:r>
              <a:rPr lang="bs-Latn-BA" b="1" dirty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(</a:t>
            </a:r>
            <a:r>
              <a:rPr lang="bs-Latn-BA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SLT)</a:t>
            </a:r>
            <a:endParaRPr lang="hr-HR" b="1" dirty="0">
              <a:solidFill>
                <a:schemeClr val="tx1"/>
              </a:solidFill>
              <a:latin typeface="Calibri" charset="0"/>
              <a:ea typeface="MS PGothic" pitchFamily="34" charset="-128"/>
            </a:endParaRPr>
          </a:p>
          <a:p>
            <a:pPr marL="179388" indent="-179388">
              <a:spcBef>
                <a:spcPts val="400"/>
              </a:spcBef>
              <a:buClr>
                <a:schemeClr val="accent2"/>
              </a:buClr>
              <a:defRPr/>
            </a:pPr>
            <a:endParaRPr lang="hr-HR" b="1" dirty="0">
              <a:solidFill>
                <a:schemeClr val="tx1"/>
              </a:solidFill>
              <a:latin typeface="Calibri" charset="0"/>
              <a:ea typeface="MS PGothic" pitchFamily="34" charset="-128"/>
            </a:endParaRPr>
          </a:p>
          <a:p>
            <a:pPr marL="179388" indent="-179388">
              <a:spcBef>
                <a:spcPts val="400"/>
              </a:spcBef>
              <a:defRPr/>
            </a:pPr>
            <a:endParaRPr lang="hr-HR" dirty="0">
              <a:solidFill>
                <a:schemeClr val="accent4"/>
              </a:solidFill>
              <a:latin typeface="Calibri" charset="0"/>
              <a:ea typeface="MS PGothic" pitchFamily="34" charset="-128"/>
            </a:endParaRPr>
          </a:p>
          <a:p>
            <a:pPr marL="179388" indent="-179388">
              <a:spcBef>
                <a:spcPts val="400"/>
              </a:spcBef>
              <a:defRPr/>
            </a:pPr>
            <a:endParaRPr lang="hr-HR" dirty="0">
              <a:solidFill>
                <a:schemeClr val="accent4"/>
              </a:solidFill>
              <a:latin typeface="Calibri" charset="0"/>
              <a:ea typeface="MS PGothic" pitchFamily="34" charset="-128"/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 bwMode="auto">
          <a:xfrm>
            <a:off x="960735" y="962025"/>
            <a:ext cx="40401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DA251D"/>
              </a:buClr>
              <a:buFont typeface="Wingdings" charset="2"/>
              <a:buNone/>
            </a:pPr>
            <a:r>
              <a:rPr lang="hr-HR" sz="2400" b="1" dirty="0" smtClean="0">
                <a:solidFill>
                  <a:srgbClr val="0000CC"/>
                </a:solidFill>
                <a:ea typeface="MS PGothic" pitchFamily="34" charset="-128"/>
              </a:rPr>
              <a:t>INTRODUCTION</a:t>
            </a:r>
            <a:endParaRPr lang="hr-HR" sz="2400" b="1" dirty="0">
              <a:solidFill>
                <a:srgbClr val="0000CC"/>
              </a:solidFill>
              <a:ea typeface="MS PGothic" pitchFamily="34" charset="-128"/>
            </a:endParaRPr>
          </a:p>
        </p:txBody>
      </p:sp>
      <p:sp>
        <p:nvSpPr>
          <p:cNvPr id="14" name="Text Placeholder 15"/>
          <p:cNvSpPr txBox="1">
            <a:spLocks/>
          </p:cNvSpPr>
          <p:nvPr/>
        </p:nvSpPr>
        <p:spPr bwMode="auto">
          <a:xfrm>
            <a:off x="960735" y="2194744"/>
            <a:ext cx="4041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DA251D"/>
              </a:buClr>
            </a:pPr>
            <a:r>
              <a:rPr lang="hr-HR" sz="2400" b="1" dirty="0">
                <a:solidFill>
                  <a:srgbClr val="0000CC"/>
                </a:solidFill>
                <a:ea typeface="MS PGothic" pitchFamily="34" charset="-128"/>
              </a:rPr>
              <a:t>IDENTIFIED ISSUES</a:t>
            </a:r>
            <a:endParaRPr lang="hr-HR" sz="2400" dirty="0">
              <a:solidFill>
                <a:srgbClr val="0000CC"/>
              </a:solidFill>
              <a:ea typeface="MS PGothic" pitchFamily="34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DA251D"/>
              </a:buClr>
            </a:pPr>
            <a:endParaRPr lang="hr-HR" sz="2400" b="1" dirty="0">
              <a:solidFill>
                <a:srgbClr val="0000CC"/>
              </a:solidFill>
              <a:ea typeface="MS PGothic" pitchFamily="34" charset="-128"/>
            </a:endParaRPr>
          </a:p>
        </p:txBody>
      </p:sp>
      <p:sp>
        <p:nvSpPr>
          <p:cNvPr id="15" name="Text Placeholder 15"/>
          <p:cNvSpPr txBox="1">
            <a:spLocks/>
          </p:cNvSpPr>
          <p:nvPr/>
        </p:nvSpPr>
        <p:spPr bwMode="auto">
          <a:xfrm>
            <a:off x="960735" y="2708920"/>
            <a:ext cx="78912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bs-Latn-BA" sz="2400" b="1" dirty="0" smtClean="0">
                <a:solidFill>
                  <a:srgbClr val="0000CC"/>
                </a:solidFill>
                <a:ea typeface="MS PGothic" pitchFamily="34" charset="-128"/>
              </a:rPr>
              <a:t>PROGRAMMING PARADIGMS</a:t>
            </a:r>
            <a:endParaRPr lang="bs-Latn-BA" sz="2400" b="1" dirty="0">
              <a:solidFill>
                <a:srgbClr val="0000CC"/>
              </a:solidFill>
              <a:ea typeface="MS PGothic" pitchFamily="34" charset="-128"/>
            </a:endParaRPr>
          </a:p>
        </p:txBody>
      </p:sp>
      <p:sp>
        <p:nvSpPr>
          <p:cNvPr id="16" name="Text Placeholder 15"/>
          <p:cNvSpPr txBox="1">
            <a:spLocks/>
          </p:cNvSpPr>
          <p:nvPr/>
        </p:nvSpPr>
        <p:spPr bwMode="auto">
          <a:xfrm>
            <a:off x="989335" y="4437112"/>
            <a:ext cx="4041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DA251D"/>
              </a:buClr>
            </a:pPr>
            <a:r>
              <a:rPr lang="hr-HR" sz="2400" b="1" dirty="0">
                <a:solidFill>
                  <a:srgbClr val="0000CC"/>
                </a:solidFill>
                <a:ea typeface="MS PGothic" pitchFamily="34" charset="-128"/>
              </a:rPr>
              <a:t>CONCLUSION</a:t>
            </a:r>
            <a:endParaRPr lang="hr-HR" sz="2400" dirty="0">
              <a:solidFill>
                <a:srgbClr val="0000CC"/>
              </a:solidFill>
              <a:ea typeface="MS PGothic" pitchFamily="34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DA251D"/>
              </a:buClr>
            </a:pPr>
            <a:endParaRPr lang="hr-HR" sz="2400" dirty="0">
              <a:solidFill>
                <a:srgbClr val="0000CC"/>
              </a:solidFill>
              <a:ea typeface="MS PGothic" pitchFamily="34" charset="-128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DA251D"/>
              </a:buClr>
            </a:pPr>
            <a:endParaRPr lang="hr-HR" sz="2400" b="1" dirty="0">
              <a:solidFill>
                <a:srgbClr val="0000CC"/>
              </a:solidFill>
              <a:ea typeface="MS PGothic" pitchFamily="34" charset="-128"/>
            </a:endParaRPr>
          </a:p>
        </p:txBody>
      </p:sp>
      <p:sp>
        <p:nvSpPr>
          <p:cNvPr id="17" name="Text Placeholder 15"/>
          <p:cNvSpPr txBox="1">
            <a:spLocks/>
          </p:cNvSpPr>
          <p:nvPr/>
        </p:nvSpPr>
        <p:spPr bwMode="auto">
          <a:xfrm>
            <a:off x="989335" y="3746205"/>
            <a:ext cx="8035230" cy="55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241300">
              <a:buFont typeface="Arial" pitchFamily="34" charset="0"/>
              <a:buChar char="•"/>
            </a:pPr>
            <a:r>
              <a:rPr lang="en-US" sz="2200" b="1" dirty="0" smtClean="0">
                <a:latin typeface="Calibri" charset="0"/>
                <a:ea typeface="MS PGothic" pitchFamily="34" charset="-128"/>
              </a:rPr>
              <a:t>Visual Development Environment for Component Software Development</a:t>
            </a:r>
            <a:endParaRPr lang="bs-Latn-BA" sz="2200" b="1" dirty="0">
              <a:latin typeface="Calibri" charset="0"/>
              <a:ea typeface="MS PGothic" pitchFamily="34" charset="-128"/>
            </a:endParaRPr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2411760" y="6356350"/>
            <a:ext cx="432048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s-Latn-BA" b="1" dirty="0">
                <a:solidFill>
                  <a:srgbClr val="0070C0"/>
                </a:solidFill>
              </a:rPr>
              <a:t>14</a:t>
            </a:r>
            <a:r>
              <a:rPr lang="en-US" b="1" dirty="0" err="1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WorkShop</a:t>
            </a:r>
            <a:r>
              <a:rPr lang="en-US" b="1" dirty="0">
                <a:solidFill>
                  <a:srgbClr val="0070C0"/>
                </a:solidFill>
              </a:rPr>
              <a:t>  DAAD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Sinaia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bs-Latn-BA" b="1" dirty="0" smtClean="0">
                <a:solidFill>
                  <a:srgbClr val="0070C0"/>
                </a:solidFill>
              </a:rPr>
              <a:t>August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5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bs-Latn-BA" b="1" dirty="0" smtClean="0">
                <a:solidFill>
                  <a:srgbClr val="0070C0"/>
                </a:solidFill>
              </a:rPr>
              <a:t>30, </a:t>
            </a:r>
            <a:r>
              <a:rPr lang="en-US" b="1" dirty="0" smtClean="0">
                <a:solidFill>
                  <a:srgbClr val="0070C0"/>
                </a:solidFill>
              </a:rPr>
              <a:t>201</a:t>
            </a:r>
            <a:r>
              <a:rPr lang="bs-Latn-BA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 Placeholder 15"/>
          <p:cNvSpPr txBox="1">
            <a:spLocks/>
          </p:cNvSpPr>
          <p:nvPr/>
        </p:nvSpPr>
        <p:spPr bwMode="auto">
          <a:xfrm>
            <a:off x="960735" y="3309538"/>
            <a:ext cx="78912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bs-Latn-BA" sz="2400" b="1" dirty="0" smtClean="0">
                <a:solidFill>
                  <a:srgbClr val="0000CC"/>
                </a:solidFill>
                <a:ea typeface="MS PGothic" pitchFamily="34" charset="-128"/>
              </a:rPr>
              <a:t>DEVELOPMENT ENVIRONMENT</a:t>
            </a:r>
            <a:endParaRPr lang="bs-Latn-BA" sz="2400" b="1" dirty="0">
              <a:solidFill>
                <a:srgbClr val="0000CC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83272" y="1530648"/>
            <a:ext cx="5771130" cy="514000"/>
          </a:xfrm>
          <a:solidFill>
            <a:schemeClr val="tx2"/>
          </a:solidFill>
          <a:ln>
            <a:solidFill>
              <a:schemeClr val="accent1"/>
            </a:solidFill>
          </a:ln>
          <a:effectLst>
            <a:glow rad="304800">
              <a:schemeClr val="accent1">
                <a:alpha val="27000"/>
              </a:schemeClr>
            </a:glow>
            <a:outerShdw blurRad="50800" dist="50800" dir="5400000" algn="ctr" rotWithShape="0">
              <a:schemeClr val="bg1">
                <a:lumMod val="85000"/>
              </a:schemeClr>
            </a:outerShdw>
            <a:reflection stA="45000" endPos="13000" dist="50800" dir="5400000" sy="-100000" algn="bl" rotWithShape="0"/>
            <a:softEdge rad="1016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bs-Latn-BA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bs-Latn-BA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bs-Latn-BA" sz="1600" b="1" cap="none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*</a:t>
            </a:r>
            <a:r>
              <a:rPr lang="bs-Latn-BA" sz="1200" b="1" cap="none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WEBSTER DICTIONARY</a:t>
            </a:r>
            <a:r>
              <a:rPr lang="bs-Latn-BA" sz="12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s-Latn-BA" sz="1100" i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bs-Latn-BA" sz="1100" i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</a:t>
            </a:r>
            <a:r>
              <a:rPr lang="bs-Latn-BA" sz="1100" i="1" cap="none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lang="bs-Latn-BA" sz="1100" i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www.webster-dictionary.org/definition/end-user</a:t>
            </a:r>
            <a:r>
              <a:rPr lang="bs-Latn-BA" sz="1100" i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bs-Latn-BA" sz="1100" i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21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395536" y="142874"/>
            <a:ext cx="2585293" cy="261790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  <a:defRPr/>
            </a:pPr>
            <a:r>
              <a:rPr lang="hr-HR" sz="1400" dirty="0" smtClean="0">
                <a:solidFill>
                  <a:srgbClr val="FFFFFF"/>
                </a:solidFill>
                <a:latin typeface="Calibri" charset="0"/>
                <a:ea typeface="MS PGothic" pitchFamily="34" charset="-128"/>
              </a:rPr>
              <a:t>Introduction</a:t>
            </a:r>
            <a:endParaRPr lang="hr-HR" sz="1400" dirty="0">
              <a:solidFill>
                <a:srgbClr val="FFFFFF"/>
              </a:solidFill>
              <a:latin typeface="Calibri" charset="0"/>
              <a:ea typeface="MS PGothic" pitchFamily="34" charset="-12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1500" y="428625"/>
            <a:ext cx="7315200" cy="422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bs-Latn-BA" sz="2400" b="1" dirty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The E</a:t>
            </a:r>
            <a:r>
              <a:rPr lang="en-US" sz="2400" b="1" dirty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n</a:t>
            </a:r>
            <a:r>
              <a:rPr lang="bs-Latn-BA" sz="2400" b="1" dirty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d</a:t>
            </a:r>
            <a:r>
              <a:rPr lang="hr-HR" sz="2400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–User </a:t>
            </a:r>
            <a:r>
              <a:rPr lang="hr-HR" sz="2400" b="1" dirty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(</a:t>
            </a:r>
            <a:r>
              <a:rPr lang="hr-HR" sz="2400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Eu)</a:t>
            </a:r>
            <a:endParaRPr lang="hr-HR" sz="2400" b="1" dirty="0">
              <a:solidFill>
                <a:schemeClr val="tx1"/>
              </a:solidFill>
              <a:latin typeface="Calibri" charset="0"/>
              <a:ea typeface="MS PGothic" pitchFamily="34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67373" y="851456"/>
            <a:ext cx="7638528" cy="7053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304800">
              <a:schemeClr val="accent1">
                <a:alpha val="27000"/>
              </a:schemeClr>
            </a:glow>
            <a:outerShdw blurRad="50800" dist="50800" dir="5400000" algn="ctr" rotWithShape="0">
              <a:schemeClr val="bg1">
                <a:lumMod val="85000"/>
              </a:schemeClr>
            </a:outerShdw>
            <a:reflection stA="45000" endPos="13000" dist="50800" dir="5400000" sy="-100000" algn="bl" rotWithShape="0"/>
            <a:softEdge rad="1016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q"/>
            </a:pPr>
            <a:r>
              <a:rPr lang="bs-Latn-BA" sz="1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 who uses an item of commerce for its designed purpose</a:t>
            </a:r>
            <a:r>
              <a:rPr lang="bs-Latn-BA" sz="1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bs-Latn-BA" sz="1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(JOB) </a:t>
            </a:r>
            <a:r>
              <a:rPr lang="en-US" sz="1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person who uses a computer application, as opposed to those who developed or support it. </a:t>
            </a:r>
            <a:r>
              <a:rPr lang="bs-Latn-BA" sz="1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endParaRPr lang="en-GB" sz="14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l">
              <a:buFont typeface="Wingdings" pitchFamily="2" charset="2"/>
              <a:buChar char="q"/>
            </a:pPr>
            <a:endParaRPr lang="en-GB" sz="14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53342" y="210696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bs-Latn-BA" sz="2400" b="1" dirty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The E</a:t>
            </a:r>
            <a:r>
              <a:rPr lang="en-US" sz="2400" b="1" dirty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n</a:t>
            </a:r>
            <a:r>
              <a:rPr lang="bs-Latn-BA" sz="2400" b="1" dirty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d</a:t>
            </a:r>
            <a:r>
              <a:rPr lang="hr-HR" sz="2400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–User PROGRAMMER (EuP)</a:t>
            </a:r>
            <a:endParaRPr lang="hr-HR" sz="2400" b="1" dirty="0">
              <a:solidFill>
                <a:schemeClr val="tx1"/>
              </a:solidFill>
              <a:latin typeface="Calibri" charset="0"/>
              <a:ea typeface="MS PGothic" pitchFamily="34" charset="-12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280420" y="3226022"/>
            <a:ext cx="5688632" cy="1002012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>
            <a:glow rad="304800">
              <a:schemeClr val="accent1">
                <a:alpha val="27000"/>
              </a:schemeClr>
            </a:glow>
            <a:outerShdw blurRad="50800" dist="50800" dir="5400000" algn="ctr" rotWithShape="0">
              <a:schemeClr val="bg1">
                <a:lumMod val="85000"/>
              </a:schemeClr>
            </a:outerShdw>
            <a:reflection stA="45000" endPos="13000" dist="50800" dir="5400000" sy="-100000" algn="bl" rotWithShape="0"/>
            <a:softEdge rad="1016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hr-HR" sz="1200" cap="none" dirty="0" smtClean="0">
                <a:solidFill>
                  <a:schemeClr val="bg1"/>
                </a:solidFill>
                <a:latin typeface="+mn-lt"/>
              </a:rPr>
              <a:t>**A.J. Ko et al.:</a:t>
            </a:r>
            <a:r>
              <a:rPr lang="hr-HR" sz="1200" dirty="0" smtClean="0">
                <a:solidFill>
                  <a:schemeClr val="bg1"/>
                </a:solidFill>
                <a:latin typeface="+mn-lt"/>
              </a:rPr>
              <a:t> "</a:t>
            </a:r>
            <a:r>
              <a:rPr lang="hr-HR" sz="1200" cap="none" dirty="0" smtClean="0">
                <a:solidFill>
                  <a:schemeClr val="bg1"/>
                </a:solidFill>
                <a:latin typeface="+mn-lt"/>
              </a:rPr>
              <a:t>The State of </a:t>
            </a:r>
            <a:r>
              <a:rPr lang="hr-HR" sz="1200" cap="none" dirty="0">
                <a:solidFill>
                  <a:schemeClr val="bg1"/>
                </a:solidFill>
                <a:latin typeface="+mn-lt"/>
              </a:rPr>
              <a:t>t</a:t>
            </a:r>
            <a:r>
              <a:rPr lang="hr-HR" sz="1200" cap="none" dirty="0" smtClean="0">
                <a:solidFill>
                  <a:schemeClr val="bg1"/>
                </a:solidFill>
                <a:latin typeface="+mn-lt"/>
              </a:rPr>
              <a:t>he Art in End-User Software Engineering</a:t>
            </a:r>
            <a:r>
              <a:rPr lang="hr-HR" sz="1200" dirty="0" smtClean="0">
                <a:solidFill>
                  <a:schemeClr val="bg1"/>
                </a:solidFill>
                <a:latin typeface="+mn-lt"/>
              </a:rPr>
              <a:t>", </a:t>
            </a:r>
            <a:r>
              <a:rPr lang="hr-HR" sz="1200" dirty="0">
                <a:solidFill>
                  <a:schemeClr val="bg1"/>
                </a:solidFill>
                <a:latin typeface="+mn-lt"/>
              </a:rPr>
              <a:t>ACM </a:t>
            </a:r>
            <a:r>
              <a:rPr lang="hr-HR" sz="1200" cap="none" dirty="0" smtClean="0">
                <a:solidFill>
                  <a:schemeClr val="bg1"/>
                </a:solidFill>
                <a:latin typeface="+mn-lt"/>
              </a:rPr>
              <a:t>Computing Surveys</a:t>
            </a:r>
            <a:r>
              <a:rPr lang="hr-HR" sz="12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hr-HR" sz="1200" cap="none" dirty="0" smtClean="0">
                <a:solidFill>
                  <a:schemeClr val="bg1"/>
                </a:solidFill>
                <a:latin typeface="+mn-lt"/>
              </a:rPr>
              <a:t>Vol.43</a:t>
            </a:r>
            <a:r>
              <a:rPr lang="hr-HR" sz="12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hr-HR" sz="1200" cap="none" dirty="0" smtClean="0">
                <a:solidFill>
                  <a:schemeClr val="bg1"/>
                </a:solidFill>
                <a:latin typeface="+mn-lt"/>
              </a:rPr>
              <a:t>No.3</a:t>
            </a:r>
            <a:r>
              <a:rPr lang="hr-HR" sz="12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hr-HR" sz="1200" dirty="0">
                <a:solidFill>
                  <a:schemeClr val="bg1"/>
                </a:solidFill>
                <a:latin typeface="+mn-lt"/>
              </a:rPr>
              <a:t>2011, </a:t>
            </a:r>
            <a:r>
              <a:rPr lang="hr-HR" sz="1200" cap="none" dirty="0" smtClean="0">
                <a:solidFill>
                  <a:schemeClr val="bg1"/>
                </a:solidFill>
                <a:latin typeface="+mn-lt"/>
              </a:rPr>
              <a:t>pp</a:t>
            </a:r>
            <a:r>
              <a:rPr lang="hr-HR" sz="1200" dirty="0" smtClean="0">
                <a:solidFill>
                  <a:schemeClr val="bg1"/>
                </a:solidFill>
                <a:latin typeface="+mn-lt"/>
              </a:rPr>
              <a:t>. 1-44 </a:t>
            </a:r>
            <a:r>
              <a:rPr lang="bs-Latn-BA" sz="1000" i="1" cap="none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</a:t>
            </a:r>
            <a:r>
              <a:rPr lang="bs-Latn-BA" sz="1000" i="1" cap="none" dirty="0" smtClean="0">
                <a:solidFill>
                  <a:schemeClr val="bg1"/>
                </a:solidFill>
                <a:latin typeface="+mn-lt"/>
                <a:ea typeface="+mn-ea"/>
                <a:cs typeface="+mn-cs"/>
                <a:hlinkClick r:id="rId4"/>
              </a:rPr>
              <a:t>http</a:t>
            </a:r>
            <a:r>
              <a:rPr lang="bs-Latn-BA" sz="1000" i="1" cap="none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4"/>
              </a:rPr>
              <a:t>://web.media.mit.edu/~</a:t>
            </a:r>
            <a:r>
              <a:rPr lang="bs-Latn-BA" sz="1000" i="1" cap="none" dirty="0" smtClean="0">
                <a:solidFill>
                  <a:schemeClr val="bg1"/>
                </a:solidFill>
                <a:latin typeface="+mn-lt"/>
                <a:ea typeface="+mn-ea"/>
                <a:cs typeface="+mn-cs"/>
                <a:hlinkClick r:id="rId4"/>
              </a:rPr>
              <a:t>lieber/Publications/End-User-Software-Engineering.pdf</a:t>
            </a:r>
            <a:r>
              <a:rPr lang="bs-Latn-BA" sz="1200" i="1" cap="none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 </a:t>
            </a:r>
            <a:endParaRPr lang="en-GB" sz="1200" i="1" cap="none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96221" y="2415952"/>
            <a:ext cx="7638528" cy="9721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304800">
              <a:schemeClr val="accent1">
                <a:alpha val="27000"/>
              </a:schemeClr>
            </a:glow>
            <a:outerShdw blurRad="50800" dist="50800" dir="5400000" algn="ctr" rotWithShape="0">
              <a:schemeClr val="bg1">
                <a:lumMod val="85000"/>
              </a:schemeClr>
            </a:outerShdw>
            <a:reflection stA="45000" endPos="13000" dist="50800" dir="5400000" sy="-100000" algn="bl" rotWithShape="0"/>
            <a:softEdge rad="1016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q"/>
            </a:pPr>
            <a:r>
              <a:rPr lang="bs-Latn-BA" sz="1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 who </a:t>
            </a:r>
            <a:r>
              <a:rPr lang="bs-Latn-BA" sz="1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writes programs to support some goal in his own domains of expertise (secretaries, accountants, children </a:t>
            </a:r>
            <a:r>
              <a:rPr lang="bs-Latn-BA" sz="12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[Petre and Blackwell 2007]</a:t>
            </a:r>
            <a:r>
              <a:rPr lang="bs-Latn-BA" sz="1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s-Latn-BA" sz="1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teachers</a:t>
            </a:r>
            <a:r>
              <a:rPr lang="bs-Latn-BA" sz="11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s-Latn-BA" sz="12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[Wiedenbeck 2005]</a:t>
            </a:r>
            <a:r>
              <a:rPr lang="bs-Latn-BA" sz="1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s-Latn-BA" sz="1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 designers </a:t>
            </a:r>
            <a:r>
              <a:rPr lang="bs-Latn-BA" sz="12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[Myers et al. 2008]</a:t>
            </a:r>
            <a:r>
              <a:rPr lang="bs-Latn-BA" sz="1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s-Latn-BA" sz="12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s-Latn-BA" sz="14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scientists </a:t>
            </a:r>
            <a:r>
              <a:rPr lang="bs-Latn-BA" sz="12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[Segal 2007] </a:t>
            </a:r>
            <a:r>
              <a:rPr lang="bs-Latn-BA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)**</a:t>
            </a:r>
            <a:endParaRPr lang="en-GB" sz="16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1500" y="4147496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bs-Latn-BA" sz="2800" b="1" dirty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The </a:t>
            </a:r>
            <a:r>
              <a:rPr lang="bs-Latn-BA" sz="2800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Speech </a:t>
            </a:r>
            <a:r>
              <a:rPr lang="bs-Latn-BA" sz="2800" b="1" dirty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and Language Therapist (SLT</a:t>
            </a:r>
            <a:r>
              <a:rPr lang="bs-Latn-BA" sz="2800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)</a:t>
            </a:r>
            <a:endParaRPr lang="hr-HR" sz="2800" b="1" dirty="0">
              <a:solidFill>
                <a:schemeClr val="tx1"/>
              </a:solidFill>
              <a:latin typeface="Calibri" charset="0"/>
              <a:ea typeface="MS PGothic" pitchFamily="34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86990" y="4726292"/>
            <a:ext cx="8005490" cy="13670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304800">
              <a:schemeClr val="accent1">
                <a:alpha val="27000"/>
              </a:schemeClr>
            </a:glow>
            <a:outerShdw blurRad="50800" dist="50800" dir="5400000" algn="ctr" rotWithShape="0">
              <a:schemeClr val="bg1">
                <a:lumMod val="85000"/>
              </a:schemeClr>
            </a:outerShdw>
            <a:reflection stA="45000" endPos="13000" dist="50800" dir="5400000" sy="-100000" algn="bl" rotWithShape="0"/>
            <a:softEdge rad="1016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q"/>
            </a:pPr>
            <a:r>
              <a:rPr lang="bs-Latn-BA" sz="1600" b="1" cap="none" dirty="0">
                <a:solidFill>
                  <a:schemeClr val="tx1"/>
                </a:solidFill>
              </a:rPr>
              <a:t>The</a:t>
            </a:r>
            <a:r>
              <a:rPr lang="en-US" sz="1600" b="1" cap="none" dirty="0">
                <a:solidFill>
                  <a:schemeClr val="tx1"/>
                </a:solidFill>
              </a:rPr>
              <a:t> person who </a:t>
            </a:r>
            <a:r>
              <a:rPr lang="bs-Latn-BA" sz="1600" b="1" cap="none" dirty="0" smtClean="0">
                <a:solidFill>
                  <a:schemeClr val="tx1"/>
                </a:solidFill>
              </a:rPr>
              <a:t>works </a:t>
            </a:r>
            <a:r>
              <a:rPr lang="bs-Latn-BA" sz="1600" b="1" cap="none" dirty="0">
                <a:solidFill>
                  <a:schemeClr val="tx1"/>
                </a:solidFill>
              </a:rPr>
              <a:t>closely with infants, children and adults who have various levels of speech, language and communication problems </a:t>
            </a:r>
            <a:r>
              <a:rPr lang="bs-Latn-BA" sz="1600" b="1" cap="none" dirty="0" smtClean="0">
                <a:solidFill>
                  <a:schemeClr val="tx1"/>
                </a:solidFill>
              </a:rPr>
              <a:t>*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bs-Latn-BA" sz="1600" b="1" cap="none" dirty="0">
                <a:solidFill>
                  <a:schemeClr val="tx1"/>
                </a:solidFill>
              </a:rPr>
              <a:t>The</a:t>
            </a:r>
            <a:r>
              <a:rPr lang="en-US" sz="1600" b="1" cap="none" dirty="0">
                <a:solidFill>
                  <a:schemeClr val="tx1"/>
                </a:solidFill>
              </a:rPr>
              <a:t> </a:t>
            </a:r>
            <a:r>
              <a:rPr lang="bs-Latn-BA" sz="1600" b="1" cap="none" dirty="0">
                <a:solidFill>
                  <a:schemeClr val="tx1"/>
                </a:solidFill>
              </a:rPr>
              <a:t>specialist who deals with the correction of the speech sounds, the disorders in writing (Dysgraphia), reading (Dyslexia) and mathematical operations (Dyscalculia). </a:t>
            </a:r>
            <a:endParaRPr lang="en-GB" sz="1600" b="1" cap="none" dirty="0">
              <a:solidFill>
                <a:schemeClr val="tx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771801" y="5839100"/>
            <a:ext cx="6197252" cy="51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/>
            </a:solidFill>
          </a:ln>
          <a:effectLst>
            <a:glow rad="304800">
              <a:schemeClr val="accent1">
                <a:alpha val="27000"/>
              </a:schemeClr>
            </a:glow>
            <a:outerShdw blurRad="50800" dist="50800" dir="5400000" algn="ctr" rotWithShape="0">
              <a:schemeClr val="bg1">
                <a:lumMod val="85000"/>
              </a:schemeClr>
            </a:outerShdw>
            <a:reflection stA="45000" endPos="13000" dist="50800" dir="5400000" sy="-100000" algn="bl" rotWithShape="0"/>
            <a:softEdge rad="1016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s-Latn-BA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bs-Latn-BA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bs-Latn-BA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  <a:r>
              <a:rPr lang="bs-Latn-BA" sz="1200" dirty="0" smtClean="0"/>
              <a:t> </a:t>
            </a:r>
            <a:r>
              <a:rPr lang="bs-Latn-BA" sz="1100" i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bs-Latn-BA" sz="1100" i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http://www.prospects.ac.uk/speech_and_language_therapist_job_description.htm</a:t>
            </a:r>
            <a:r>
              <a:rPr lang="bs-Latn-BA" sz="1100" i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bs-Latn-BA" sz="1100" i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2100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635310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glow rad="304800">
              <a:schemeClr val="accent1">
                <a:alpha val="27000"/>
              </a:schemeClr>
            </a:glow>
            <a:outerShdw blurRad="50800" dist="50800" dir="5400000" algn="ctr" rotWithShape="0">
              <a:schemeClr val="bg1">
                <a:lumMod val="85000"/>
              </a:schemeClr>
            </a:outerShdw>
            <a:reflection stA="45000" endPos="13000" dist="50800" dir="5400000" sy="-100000" algn="bl" rotWithShape="0"/>
            <a:softEdge rad="1016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Today</a:t>
            </a:r>
            <a:r>
              <a:rPr lang="bs-Latn-BA" sz="2000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 The </a:t>
            </a:r>
            <a:r>
              <a:rPr lang="bs-Latn-BA" sz="2000" b="1" dirty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Speech and Language </a:t>
            </a:r>
            <a:r>
              <a:rPr lang="bs-Latn-BA" sz="2000" b="1" dirty="0" smtClean="0">
                <a:solidFill>
                  <a:schemeClr val="tx1"/>
                </a:solidFill>
                <a:latin typeface="Calibri" charset="0"/>
                <a:ea typeface="MS PGothic" pitchFamily="34" charset="-128"/>
              </a:rPr>
              <a:t>Therapist </a:t>
            </a:r>
            <a:r>
              <a:rPr lang="en-US" sz="2000" b="1" i="1" dirty="0" smtClean="0">
                <a:solidFill>
                  <a:schemeClr val="tx1"/>
                </a:solidFill>
              </a:rPr>
              <a:t>is</a:t>
            </a:r>
            <a:r>
              <a:rPr lang="bs-Latn-BA" sz="2000" b="1" i="1" dirty="0" smtClean="0">
                <a:solidFill>
                  <a:schemeClr val="tx1"/>
                </a:solidFill>
              </a:rPr>
              <a:t> only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bs-Latn-BA" sz="2000" b="1" dirty="0" smtClean="0">
                <a:solidFill>
                  <a:srgbClr val="FF0000"/>
                </a:solidFill>
              </a:rPr>
              <a:t>end-user</a:t>
            </a:r>
            <a:endParaRPr lang="en-GB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0918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xmlns="" val="1173411768"/>
              </p:ext>
            </p:extLst>
          </p:nvPr>
        </p:nvGraphicFramePr>
        <p:xfrm>
          <a:off x="1403648" y="1665486"/>
          <a:ext cx="6558569" cy="457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5114034" y="1005871"/>
            <a:ext cx="3986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Byington" pitchFamily="2" charset="0"/>
              </a:rPr>
              <a:t>US </a:t>
            </a:r>
            <a:r>
              <a:rPr lang="en-US" sz="2000" dirty="0">
                <a:latin typeface="Byington" pitchFamily="2" charset="0"/>
              </a:rPr>
              <a:t>Bureau of Census </a:t>
            </a:r>
            <a:r>
              <a:rPr lang="hr-HR" sz="2000" dirty="0" smtClean="0">
                <a:latin typeface="Byington" pitchFamily="2" charset="0"/>
              </a:rPr>
              <a:t> and </a:t>
            </a:r>
            <a:r>
              <a:rPr lang="en-US" sz="2000" dirty="0" smtClean="0">
                <a:latin typeface="Byington" pitchFamily="2" charset="0"/>
              </a:rPr>
              <a:t> </a:t>
            </a:r>
            <a:r>
              <a:rPr lang="en-US" sz="2000" dirty="0">
                <a:latin typeface="Byington" pitchFamily="2" charset="0"/>
              </a:rPr>
              <a:t>Bureau of </a:t>
            </a:r>
            <a:r>
              <a:rPr lang="en-US" sz="2000" dirty="0" smtClean="0">
                <a:latin typeface="Byington" pitchFamily="2" charset="0"/>
              </a:rPr>
              <a:t>Labor</a:t>
            </a:r>
            <a:endParaRPr lang="bs-Latn-BA" sz="2000" dirty="0">
              <a:latin typeface="Byingto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51920" y="2411776"/>
            <a:ext cx="4032819" cy="372715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767713" y="1870301"/>
            <a:ext cx="750418" cy="5414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3" y="913539"/>
            <a:ext cx="51814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sz="2200" dirty="0" smtClean="0">
                <a:latin typeface="Byington" pitchFamily="2" charset="0"/>
              </a:rPr>
              <a:t>Prof.</a:t>
            </a:r>
            <a:r>
              <a:rPr lang="en-US" sz="2200" dirty="0" smtClean="0">
                <a:latin typeface="Byington" pitchFamily="2" charset="0"/>
              </a:rPr>
              <a:t>Mary Shaw</a:t>
            </a:r>
            <a:r>
              <a:rPr lang="bs-Latn-BA" sz="2200" dirty="0" smtClean="0">
                <a:latin typeface="Byington" pitchFamily="2" charset="0"/>
              </a:rPr>
              <a:t>, </a:t>
            </a:r>
            <a:r>
              <a:rPr lang="en-US" sz="2200" dirty="0" smtClean="0">
                <a:latin typeface="Byington" pitchFamily="2" charset="0"/>
              </a:rPr>
              <a:t>Carnegie </a:t>
            </a:r>
            <a:r>
              <a:rPr lang="en-US" sz="2200" dirty="0">
                <a:latin typeface="Byington" pitchFamily="2" charset="0"/>
              </a:rPr>
              <a:t>Mellon </a:t>
            </a:r>
            <a:r>
              <a:rPr lang="en-US" sz="2200" dirty="0" smtClean="0">
                <a:latin typeface="Byington" pitchFamily="2" charset="0"/>
              </a:rPr>
              <a:t>University</a:t>
            </a:r>
            <a:endParaRPr lang="bs-Latn-BA" sz="2200" dirty="0" smtClean="0">
              <a:latin typeface="Byington" pitchFamily="2" charset="0"/>
            </a:endParaRPr>
          </a:p>
          <a:p>
            <a:pPr algn="ctr"/>
            <a:r>
              <a:rPr lang="en-US" sz="1200" dirty="0">
                <a:latin typeface="Byington" pitchFamily="2" charset="0"/>
              </a:rPr>
              <a:t>The 7th joint meeting of the European Software Engineering Conference (ESEC) </a:t>
            </a:r>
            <a:r>
              <a:rPr lang="bs-Latn-BA" sz="1200" dirty="0" smtClean="0">
                <a:latin typeface="Byington" pitchFamily="2" charset="0"/>
              </a:rPr>
              <a:t>, </a:t>
            </a:r>
            <a:r>
              <a:rPr lang="en-US" sz="1200" dirty="0" smtClean="0">
                <a:latin typeface="Byington" pitchFamily="2" charset="0"/>
              </a:rPr>
              <a:t>2009 </a:t>
            </a:r>
            <a:endParaRPr lang="bs-Latn-BA" sz="1200" dirty="0">
              <a:latin typeface="Byingto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06576" y="1845368"/>
            <a:ext cx="1085304" cy="381588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145510" y="1999256"/>
            <a:ext cx="129614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>
            <a:spLocks/>
          </p:cNvSpPr>
          <p:nvPr/>
        </p:nvSpPr>
        <p:spPr>
          <a:xfrm>
            <a:off x="166262" y="292051"/>
            <a:ext cx="8977738" cy="442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sz="3200" b="1" dirty="0" smtClean="0">
                <a:solidFill>
                  <a:schemeClr val="tx1"/>
                </a:solidFill>
                <a:latin typeface="Byington" pitchFamily="2" charset="0"/>
              </a:rPr>
              <a:t>End-User Development</a:t>
            </a:r>
          </a:p>
        </p:txBody>
      </p:sp>
      <p:sp>
        <p:nvSpPr>
          <p:cNvPr id="26" name="Text Placeholder 3"/>
          <p:cNvSpPr txBox="1">
            <a:spLocks/>
          </p:cNvSpPr>
          <p:nvPr/>
        </p:nvSpPr>
        <p:spPr>
          <a:xfrm>
            <a:off x="95285" y="-20899"/>
            <a:ext cx="2100451" cy="249166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  <a:defRPr/>
            </a:pPr>
            <a:r>
              <a:rPr lang="hr-HR" sz="14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Identified Issues</a:t>
            </a:r>
            <a:endParaRPr lang="hr-HR" sz="1400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  <a:p>
            <a:pPr marL="114300" indent="0">
              <a:buNone/>
              <a:defRPr/>
            </a:pPr>
            <a:endParaRPr lang="hr-HR" sz="1400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425" y="1845368"/>
            <a:ext cx="1237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sz="2000" dirty="0" smtClean="0">
                <a:latin typeface="Byington" pitchFamily="2" charset="0"/>
              </a:rPr>
              <a:t>In 2012</a:t>
            </a:r>
            <a:endParaRPr lang="bs-Latn-BA" sz="1600" dirty="0">
              <a:latin typeface="Byingto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2922" y="1498314"/>
            <a:ext cx="1237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sz="2000" dirty="0" smtClean="0">
                <a:latin typeface="Byington" pitchFamily="2" charset="0"/>
              </a:rPr>
              <a:t>In 2005</a:t>
            </a:r>
            <a:endParaRPr lang="bs-Latn-BA" sz="1600" dirty="0">
              <a:latin typeface="Byingto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590712" y="4725145"/>
            <a:ext cx="685144" cy="936104"/>
          </a:xfrm>
          <a:prstGeom prst="ellipse">
            <a:avLst/>
          </a:prstGeom>
          <a:solidFill>
            <a:srgbClr val="FF0000"/>
          </a:solidFill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8" name="Rectangle 27"/>
          <p:cNvSpPr/>
          <p:nvPr/>
        </p:nvSpPr>
        <p:spPr>
          <a:xfrm>
            <a:off x="2700138" y="5053228"/>
            <a:ext cx="466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dirty="0" smtClean="0">
                <a:latin typeface="Byington" pitchFamily="2" charset="0"/>
              </a:rPr>
              <a:t>3%</a:t>
            </a:r>
            <a:endParaRPr lang="bs-Latn-BA" sz="1400" dirty="0">
              <a:latin typeface="Byington" pitchFamily="2" charset="0"/>
            </a:endParaRPr>
          </a:p>
        </p:txBody>
      </p:sp>
      <p:sp>
        <p:nvSpPr>
          <p:cNvPr id="29" name="Footer Placeholder 4"/>
          <p:cNvSpPr txBox="1">
            <a:spLocks/>
          </p:cNvSpPr>
          <p:nvPr/>
        </p:nvSpPr>
        <p:spPr>
          <a:xfrm>
            <a:off x="2411760" y="6356350"/>
            <a:ext cx="432048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s-Latn-BA" b="1" dirty="0">
                <a:solidFill>
                  <a:srgbClr val="0070C0"/>
                </a:solidFill>
              </a:rPr>
              <a:t>14</a:t>
            </a:r>
            <a:r>
              <a:rPr lang="en-US" b="1" dirty="0" err="1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WorkShop</a:t>
            </a:r>
            <a:r>
              <a:rPr lang="en-US" b="1" dirty="0">
                <a:solidFill>
                  <a:srgbClr val="0070C0"/>
                </a:solidFill>
              </a:rPr>
              <a:t>  DAAD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Sinaia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bs-Latn-BA" b="1" dirty="0" smtClean="0">
                <a:solidFill>
                  <a:srgbClr val="0070C0"/>
                </a:solidFill>
              </a:rPr>
              <a:t>August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5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bs-Latn-BA" b="1" dirty="0" smtClean="0">
                <a:solidFill>
                  <a:srgbClr val="0070C0"/>
                </a:solidFill>
              </a:rPr>
              <a:t>30, </a:t>
            </a:r>
            <a:r>
              <a:rPr lang="en-US" b="1" dirty="0" smtClean="0">
                <a:solidFill>
                  <a:srgbClr val="0070C0"/>
                </a:solidFill>
              </a:rPr>
              <a:t>201</a:t>
            </a:r>
            <a:r>
              <a:rPr lang="bs-Latn-BA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69900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0"/>
      <p:bldP spid="21" grpId="0" animBg="1"/>
      <p:bldP spid="14" grpId="0"/>
      <p:bldP spid="18" grpId="0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51520" y="326024"/>
            <a:ext cx="763518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6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Scientific issues and objectives</a:t>
            </a:r>
            <a:endParaRPr lang="bs-Latn-BA" sz="26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1520" y="855248"/>
            <a:ext cx="7200800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itchFamily="2" charset="2"/>
              <a:buChar char="q"/>
            </a:pPr>
            <a:r>
              <a:rPr lang="hr-HR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</a:t>
            </a:r>
            <a:r>
              <a:rPr lang="en-GB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en-GB" sz="1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</a:t>
            </a:r>
            <a:r>
              <a:rPr lang="hr-HR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GB" sz="1600" b="1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indrances</a:t>
            </a:r>
            <a:r>
              <a:rPr lang="en-GB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hr-HR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GB" sz="1600" b="1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evelopment</a:t>
            </a:r>
            <a:r>
              <a:rPr lang="en-GB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GB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 </a:t>
            </a:r>
            <a:r>
              <a:rPr lang="hr-HR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GB" sz="1600" b="1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omputer</a:t>
            </a:r>
            <a:r>
              <a:rPr lang="en-GB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GB" sz="1600" b="1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pplications</a:t>
            </a:r>
            <a:r>
              <a:rPr lang="en-GB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GB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</a:t>
            </a:r>
            <a:r>
              <a:rPr lang="hr-HR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GB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hr-HR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GB" sz="1600" b="1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GB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hr-HR" sz="16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GB" sz="1600" b="1" cap="non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sers</a:t>
            </a:r>
            <a:r>
              <a:rPr lang="hr-HR" sz="1600" b="1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bs-Latn-BA" sz="16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1520" y="1463579"/>
            <a:ext cx="7200800" cy="54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285750" indent="-285750" algn="just" defTabSz="914400" eaLnBrk="1" latinLnBrk="0" hangingPunct="1">
              <a:buFont typeface="Wingdings" pitchFamily="2" charset="2"/>
              <a:buChar char="q"/>
              <a:defRPr sz="1600" b="1" cap="none" baseline="0">
                <a:latin typeface="+mn-lt"/>
              </a:defRPr>
            </a:lvl1pPr>
          </a:lstStyle>
          <a:p>
            <a:r>
              <a:rPr lang="en-GB" dirty="0"/>
              <a:t>How the non-programmers naturally perceive the programming</a:t>
            </a:r>
            <a:r>
              <a:rPr lang="en-GB" dirty="0" smtClean="0"/>
              <a:t>?</a:t>
            </a:r>
            <a:endParaRPr lang="pl-PL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51520" y="3346851"/>
            <a:ext cx="2952328" cy="2386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600" b="1" cap="none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The relevant areas</a:t>
            </a:r>
            <a:r>
              <a:rPr lang="bs-Latn-BA" sz="28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:</a:t>
            </a:r>
            <a:endParaRPr lang="bs-Latn-BA" sz="28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520" y="1964623"/>
            <a:ext cx="7200800" cy="54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285750" indent="-285750" algn="just" defTabSz="914400" eaLnBrk="1" latinLnBrk="0" hangingPunct="1">
              <a:buFont typeface="Wingdings" pitchFamily="2" charset="2"/>
              <a:buChar char="q"/>
              <a:defRPr sz="1600" b="1" cap="none" baseline="0">
                <a:latin typeface="+mn-lt"/>
              </a:defRPr>
            </a:lvl1pPr>
          </a:lstStyle>
          <a:p>
            <a:r>
              <a:rPr lang="hr-HR" dirty="0" smtClean="0"/>
              <a:t>Which </a:t>
            </a:r>
            <a:r>
              <a:rPr lang="en-GB" dirty="0" smtClean="0"/>
              <a:t>approaches </a:t>
            </a:r>
            <a:r>
              <a:rPr lang="en-GB" dirty="0"/>
              <a:t>for application development </a:t>
            </a:r>
            <a:r>
              <a:rPr lang="hr-HR" dirty="0" smtClean="0"/>
              <a:t>are feasible </a:t>
            </a:r>
            <a:r>
              <a:rPr lang="en-GB" dirty="0" smtClean="0"/>
              <a:t>for </a:t>
            </a:r>
            <a:r>
              <a:rPr lang="en-GB" dirty="0"/>
              <a:t>non-programmers</a:t>
            </a:r>
            <a:r>
              <a:rPr lang="bs-Latn-BA" dirty="0" smtClean="0"/>
              <a:t>?</a:t>
            </a:r>
            <a:endParaRPr lang="bs-Latn-BA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1520" y="2497107"/>
            <a:ext cx="8721834" cy="849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285750" indent="-285750" algn="just" defTabSz="914400" eaLnBrk="1" latinLnBrk="0" hangingPunct="1">
              <a:buFont typeface="Wingdings" pitchFamily="2" charset="2"/>
              <a:buChar char="q"/>
              <a:defRPr sz="1600" b="1" cap="none" baseline="0">
                <a:latin typeface="+mn-lt"/>
              </a:defRPr>
            </a:lvl1pPr>
          </a:lstStyle>
          <a:p>
            <a:r>
              <a:rPr lang="hr-HR" dirty="0"/>
              <a:t>T</a:t>
            </a:r>
            <a:r>
              <a:rPr lang="en-GB" dirty="0" smtClean="0"/>
              <a:t>he </a:t>
            </a:r>
            <a:r>
              <a:rPr lang="en-GB" dirty="0"/>
              <a:t>development </a:t>
            </a:r>
            <a:r>
              <a:rPr lang="en-GB" dirty="0" smtClean="0"/>
              <a:t>framework</a:t>
            </a:r>
            <a:r>
              <a:rPr lang="hr-HR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software </a:t>
            </a:r>
            <a:r>
              <a:rPr lang="en-GB" dirty="0"/>
              <a:t>tools </a:t>
            </a:r>
            <a:r>
              <a:rPr lang="en-GB" dirty="0" smtClean="0"/>
              <a:t> </a:t>
            </a:r>
            <a:r>
              <a:rPr lang="en-GB" dirty="0"/>
              <a:t>for speech </a:t>
            </a:r>
            <a:r>
              <a:rPr lang="en-GB" dirty="0" smtClean="0"/>
              <a:t>therapists</a:t>
            </a:r>
            <a:r>
              <a:rPr lang="bs-Latn-BA" dirty="0" smtClean="0"/>
              <a:t>?</a:t>
            </a:r>
            <a:endParaRPr lang="bs-Latn-BA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xmlns="" val="638806088"/>
              </p:ext>
            </p:extLst>
          </p:nvPr>
        </p:nvGraphicFramePr>
        <p:xfrm>
          <a:off x="3116932" y="3352159"/>
          <a:ext cx="5546948" cy="3113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 Placeholder 3"/>
          <p:cNvSpPr txBox="1">
            <a:spLocks/>
          </p:cNvSpPr>
          <p:nvPr/>
        </p:nvSpPr>
        <p:spPr>
          <a:xfrm>
            <a:off x="95285" y="-20899"/>
            <a:ext cx="2100451" cy="249166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  <a:defRPr/>
            </a:pPr>
            <a:r>
              <a:rPr lang="hr-HR" sz="1400" b="1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Identified Issues</a:t>
            </a:r>
            <a:endParaRPr lang="hr-HR" sz="1400" dirty="0" smtClean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  <a:p>
            <a:pPr marL="114300" indent="0">
              <a:buNone/>
              <a:defRPr/>
            </a:pPr>
            <a:endParaRPr lang="hr-HR" sz="1400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01705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>
          <a:xfrm>
            <a:off x="395535" y="142874"/>
            <a:ext cx="2520281" cy="261790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  <a:defRPr/>
            </a:pPr>
            <a:r>
              <a:rPr lang="bs-Latn-BA" sz="1400" dirty="0">
                <a:solidFill>
                  <a:schemeClr val="bg1"/>
                </a:solidFill>
                <a:latin typeface="Book Antiqua" pitchFamily="18" charset="0"/>
              </a:rPr>
              <a:t>Programming </a:t>
            </a:r>
            <a:r>
              <a:rPr lang="bs-Latn-BA" sz="1400" dirty="0" smtClean="0">
                <a:solidFill>
                  <a:schemeClr val="bg1"/>
                </a:solidFill>
                <a:latin typeface="Book Antiqua" pitchFamily="18" charset="0"/>
              </a:rPr>
              <a:t>Paradigms</a:t>
            </a:r>
            <a:endParaRPr lang="en-US" sz="1400" dirty="0">
              <a:solidFill>
                <a:schemeClr val="bg1"/>
              </a:solidFill>
              <a:latin typeface="Calibri" charset="0"/>
              <a:ea typeface="MS PGothic" pitchFamily="34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5" y="620688"/>
            <a:ext cx="8280921" cy="349144"/>
          </a:xfrm>
        </p:spPr>
        <p:txBody>
          <a:bodyPr>
            <a:noAutofit/>
          </a:bodyPr>
          <a:lstStyle/>
          <a:p>
            <a:pPr marL="0" lvl="0" indent="0" fontAlgn="base"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None/>
            </a:pPr>
            <a:r>
              <a:rPr lang="bs-Latn-BA" sz="3200" b="1" dirty="0">
                <a:solidFill>
                  <a:schemeClr val="tx1"/>
                </a:solidFill>
                <a:latin typeface="Byington" pitchFamily="2" charset="0"/>
              </a:rPr>
              <a:t>Software Engineering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4" y="2439177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The components should map concrete </a:t>
            </a:r>
            <a:r>
              <a:rPr lang="en-GB" dirty="0" smtClean="0"/>
              <a:t>art</a:t>
            </a:r>
            <a:r>
              <a:rPr lang="hr-HR" dirty="0" smtClean="0"/>
              <a:t>i</a:t>
            </a:r>
            <a:r>
              <a:rPr lang="en-GB" dirty="0" smtClean="0"/>
              <a:t>facts </a:t>
            </a:r>
            <a:r>
              <a:rPr lang="en-GB" dirty="0"/>
              <a:t>from the therapists </a:t>
            </a:r>
            <a:r>
              <a:rPr lang="en-GB" dirty="0" smtClean="0"/>
              <a:t>practice</a:t>
            </a:r>
            <a:r>
              <a:rPr lang="hr-HR" dirty="0" smtClean="0"/>
              <a:t>:</a:t>
            </a:r>
            <a:endParaRPr lang="bs-Latn-BA" dirty="0"/>
          </a:p>
        </p:txBody>
      </p:sp>
      <p:sp>
        <p:nvSpPr>
          <p:cNvPr id="15" name="Rectangle 14"/>
          <p:cNvSpPr/>
          <p:nvPr/>
        </p:nvSpPr>
        <p:spPr>
          <a:xfrm>
            <a:off x="967274" y="1113848"/>
            <a:ext cx="7234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hr-HR" dirty="0"/>
              <a:t>T</a:t>
            </a:r>
            <a:r>
              <a:rPr lang="en-GB" dirty="0" smtClean="0"/>
              <a:t>he </a:t>
            </a:r>
            <a:r>
              <a:rPr lang="en-GB" dirty="0"/>
              <a:t>advantages of three paradigms </a:t>
            </a:r>
            <a:r>
              <a:rPr lang="bs-Latn-BA" dirty="0" smtClean="0"/>
              <a:t>: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GB" dirty="0" smtClean="0"/>
              <a:t>Component Based Software Development</a:t>
            </a:r>
            <a:r>
              <a:rPr lang="bs-Latn-BA" dirty="0" smtClean="0"/>
              <a:t>,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GB" dirty="0" smtClean="0"/>
              <a:t>Visual Programming</a:t>
            </a:r>
            <a:r>
              <a:rPr lang="bs-Latn-BA" dirty="0" smtClean="0"/>
              <a:t>,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n-GB" dirty="0" smtClean="0"/>
              <a:t>Event-</a:t>
            </a:r>
            <a:r>
              <a:rPr lang="hr-HR" dirty="0" smtClean="0"/>
              <a:t>D</a:t>
            </a:r>
            <a:r>
              <a:rPr lang="en-GB" dirty="0" smtClean="0"/>
              <a:t>riven Programming</a:t>
            </a:r>
            <a:r>
              <a:rPr lang="bs-Latn-BA" dirty="0" smtClean="0"/>
              <a:t>.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140" y="3068960"/>
            <a:ext cx="549891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400075" y="3068960"/>
            <a:ext cx="860525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Oval 8"/>
          <p:cNvSpPr/>
          <p:nvPr/>
        </p:nvSpPr>
        <p:spPr>
          <a:xfrm>
            <a:off x="2123728" y="3068960"/>
            <a:ext cx="1800200" cy="3960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Oval 9"/>
          <p:cNvSpPr/>
          <p:nvPr/>
        </p:nvSpPr>
        <p:spPr>
          <a:xfrm>
            <a:off x="5652120" y="3305840"/>
            <a:ext cx="1440160" cy="5552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cxnSp>
        <p:nvCxnSpPr>
          <p:cNvPr id="3" name="Elbow Connector 2"/>
          <p:cNvCxnSpPr/>
          <p:nvPr/>
        </p:nvCxnSpPr>
        <p:spPr>
          <a:xfrm>
            <a:off x="6084168" y="1556792"/>
            <a:ext cx="2117301" cy="1152128"/>
          </a:xfrm>
          <a:prstGeom prst="bentConnector3">
            <a:avLst>
              <a:gd name="adj1" fmla="val 123178"/>
            </a:avLst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/>
        </p:nvSpPr>
        <p:spPr>
          <a:xfrm>
            <a:off x="2411760" y="6356350"/>
            <a:ext cx="432048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s-Latn-BA" b="1" dirty="0">
                <a:solidFill>
                  <a:srgbClr val="0070C0"/>
                </a:solidFill>
              </a:rPr>
              <a:t>14</a:t>
            </a:r>
            <a:r>
              <a:rPr lang="en-US" b="1" dirty="0" err="1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WorkShop</a:t>
            </a:r>
            <a:r>
              <a:rPr lang="en-US" b="1" dirty="0">
                <a:solidFill>
                  <a:srgbClr val="0070C0"/>
                </a:solidFill>
              </a:rPr>
              <a:t>  DAAD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Sinaia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bs-Latn-BA" b="1" dirty="0" smtClean="0">
                <a:solidFill>
                  <a:srgbClr val="0070C0"/>
                </a:solidFill>
              </a:rPr>
              <a:t>August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5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bs-Latn-BA" b="1" dirty="0" smtClean="0">
                <a:solidFill>
                  <a:srgbClr val="0070C0"/>
                </a:solidFill>
              </a:rPr>
              <a:t>30, </a:t>
            </a:r>
            <a:r>
              <a:rPr lang="en-US" b="1" dirty="0" smtClean="0">
                <a:solidFill>
                  <a:srgbClr val="0070C0"/>
                </a:solidFill>
              </a:rPr>
              <a:t>201</a:t>
            </a:r>
            <a:r>
              <a:rPr lang="bs-Latn-BA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04541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1127" y="570328"/>
            <a:ext cx="8280921" cy="565168"/>
          </a:xfrm>
        </p:spPr>
        <p:txBody>
          <a:bodyPr>
            <a:noAutofit/>
          </a:bodyPr>
          <a:lstStyle/>
          <a:p>
            <a:pPr marL="114300" lvl="0" indent="0">
              <a:buNone/>
            </a:pPr>
            <a:r>
              <a:rPr lang="bs-Latn-BA" sz="3200" b="1" dirty="0">
                <a:solidFill>
                  <a:schemeClr val="tx1"/>
                </a:solidFill>
                <a:latin typeface="Byington" pitchFamily="2" charset="0"/>
              </a:rPr>
              <a:t>Software </a:t>
            </a:r>
            <a:r>
              <a:rPr lang="bs-Latn-BA" sz="3200" b="1" dirty="0" smtClean="0">
                <a:solidFill>
                  <a:schemeClr val="tx1"/>
                </a:solidFill>
                <a:latin typeface="Byington" pitchFamily="2" charset="0"/>
              </a:rPr>
              <a:t>Engineering </a:t>
            </a:r>
            <a:r>
              <a:rPr lang="bs-Latn-BA" sz="3200" b="1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7274" y="1113848"/>
            <a:ext cx="7234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bs-Latn-BA" dirty="0" smtClean="0"/>
              <a:t>Paradigms: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bs-Latn-BA" dirty="0" smtClean="0"/>
              <a:t>Component-Based Software Development,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bs-Latn-BA" dirty="0"/>
              <a:t>Visual </a:t>
            </a:r>
            <a:r>
              <a:rPr lang="bs-Latn-BA" dirty="0" smtClean="0"/>
              <a:t>Programming,</a:t>
            </a: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bs-Latn-BA" dirty="0" smtClean="0"/>
              <a:t>Event-Driven Programming.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559" y="3030786"/>
            <a:ext cx="3771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components shall be </a:t>
            </a:r>
            <a:r>
              <a:rPr lang="en-GB" dirty="0" smtClean="0"/>
              <a:t>visually </a:t>
            </a:r>
            <a:r>
              <a:rPr lang="en-GB" dirty="0"/>
              <a:t>intuitive to enable visual composition of future </a:t>
            </a:r>
            <a:r>
              <a:rPr lang="en-GB" dirty="0" smtClean="0"/>
              <a:t>application</a:t>
            </a:r>
            <a:r>
              <a:rPr lang="hr-HR" dirty="0" smtClean="0"/>
              <a:t>.</a:t>
            </a:r>
            <a:endParaRPr lang="bs-Latn-BA" dirty="0"/>
          </a:p>
        </p:txBody>
      </p:sp>
      <p:sp>
        <p:nvSpPr>
          <p:cNvPr id="20" name="Rectangle 19"/>
          <p:cNvSpPr/>
          <p:nvPr/>
        </p:nvSpPr>
        <p:spPr>
          <a:xfrm>
            <a:off x="5317973" y="3463851"/>
            <a:ext cx="1656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Event-driven programming shall enable the software engineers to animate the visual </a:t>
            </a:r>
            <a:r>
              <a:rPr lang="en-GB" dirty="0" smtClean="0"/>
              <a:t>components</a:t>
            </a:r>
            <a:r>
              <a:rPr lang="vi-VN" dirty="0" smtClean="0"/>
              <a:t>. </a:t>
            </a:r>
            <a:endParaRPr lang="bs-Latn-BA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99"/>
          <a:stretch/>
        </p:blipFill>
        <p:spPr bwMode="auto">
          <a:xfrm>
            <a:off x="6968973" y="2726963"/>
            <a:ext cx="1707483" cy="39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87501"/>
            <a:ext cx="3771603" cy="197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259632" y="1890476"/>
            <a:ext cx="305740" cy="110647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87824" y="2204864"/>
            <a:ext cx="2736304" cy="115212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/>
          <p:cNvSpPr txBox="1">
            <a:spLocks/>
          </p:cNvSpPr>
          <p:nvPr/>
        </p:nvSpPr>
        <p:spPr>
          <a:xfrm>
            <a:off x="395535" y="142874"/>
            <a:ext cx="2520281" cy="261790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  <a:defRPr/>
            </a:pPr>
            <a:r>
              <a:rPr lang="bs-Latn-BA" sz="1400" dirty="0">
                <a:solidFill>
                  <a:schemeClr val="bg1"/>
                </a:solidFill>
                <a:latin typeface="Book Antiqua" pitchFamily="18" charset="0"/>
              </a:rPr>
              <a:t>Programming </a:t>
            </a:r>
            <a:r>
              <a:rPr lang="bs-Latn-BA" sz="1400" dirty="0" smtClean="0">
                <a:solidFill>
                  <a:schemeClr val="bg1"/>
                </a:solidFill>
                <a:latin typeface="Book Antiqua" pitchFamily="18" charset="0"/>
              </a:rPr>
              <a:t>Paradigms</a:t>
            </a:r>
            <a:endParaRPr lang="en-US" sz="1400" dirty="0">
              <a:solidFill>
                <a:schemeClr val="bg1"/>
              </a:solidFill>
              <a:latin typeface="Calibri" charset="0"/>
              <a:ea typeface="MS PGothic" pitchFamily="34" charset="-128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2411760" y="6356350"/>
            <a:ext cx="432048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s-Latn-BA" b="1" dirty="0">
                <a:solidFill>
                  <a:srgbClr val="0070C0"/>
                </a:solidFill>
              </a:rPr>
              <a:t>14</a:t>
            </a:r>
            <a:r>
              <a:rPr lang="en-US" b="1" dirty="0" err="1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WorkShop</a:t>
            </a:r>
            <a:r>
              <a:rPr lang="en-US" b="1" dirty="0">
                <a:solidFill>
                  <a:srgbClr val="0070C0"/>
                </a:solidFill>
              </a:rPr>
              <a:t>  DAAD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Sinaia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bs-Latn-BA" b="1" dirty="0" smtClean="0">
                <a:solidFill>
                  <a:srgbClr val="0070C0"/>
                </a:solidFill>
              </a:rPr>
              <a:t>August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5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bs-Latn-BA" b="1" dirty="0" smtClean="0">
                <a:solidFill>
                  <a:srgbClr val="0070C0"/>
                </a:solidFill>
              </a:rPr>
              <a:t>30, </a:t>
            </a:r>
            <a:r>
              <a:rPr lang="en-US" b="1" dirty="0" smtClean="0">
                <a:solidFill>
                  <a:srgbClr val="0070C0"/>
                </a:solidFill>
              </a:rPr>
              <a:t>201</a:t>
            </a:r>
            <a:r>
              <a:rPr lang="bs-Latn-BA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72839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842" y="2078396"/>
            <a:ext cx="7992888" cy="483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395535" y="142874"/>
            <a:ext cx="8352929" cy="333798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Visual Development Environment for Component Software Development</a:t>
            </a:r>
            <a:endParaRPr lang="bs-Latn-BA" sz="12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6376" y="548680"/>
            <a:ext cx="8232088" cy="1593450"/>
          </a:xfrm>
        </p:spPr>
        <p:txBody>
          <a:bodyPr>
            <a:normAutofit/>
          </a:bodyPr>
          <a:lstStyle/>
          <a:p>
            <a:pPr marL="4763" indent="0" algn="just">
              <a:buNone/>
            </a:pPr>
            <a:r>
              <a:rPr lang="hr-HR" sz="2200" b="1" dirty="0">
                <a:solidFill>
                  <a:schemeClr val="tx1"/>
                </a:solidFill>
              </a:rPr>
              <a:t>T</a:t>
            </a:r>
            <a:r>
              <a:rPr lang="en-GB" sz="2200" b="1" dirty="0" smtClean="0">
                <a:solidFill>
                  <a:schemeClr val="tx1"/>
                </a:solidFill>
              </a:rPr>
              <a:t>he </a:t>
            </a:r>
            <a:r>
              <a:rPr lang="en-GB" sz="2200" b="1" dirty="0">
                <a:solidFill>
                  <a:schemeClr val="tx1"/>
                </a:solidFill>
              </a:rPr>
              <a:t>framework and a visual language for therapists</a:t>
            </a:r>
            <a:r>
              <a:rPr lang="bs-Latn-BA" sz="2200" b="1" dirty="0" smtClean="0">
                <a:solidFill>
                  <a:schemeClr val="tx1"/>
                </a:solidFill>
              </a:rPr>
              <a:t>:</a:t>
            </a:r>
            <a:endParaRPr lang="en-GB" sz="22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hr-HR" sz="1500" b="1" dirty="0" smtClean="0">
                <a:solidFill>
                  <a:schemeClr val="tx1"/>
                </a:solidFill>
              </a:rPr>
              <a:t>The </a:t>
            </a:r>
            <a:r>
              <a:rPr lang="en-GB" sz="1500" b="1" dirty="0" smtClean="0">
                <a:solidFill>
                  <a:schemeClr val="tx1"/>
                </a:solidFill>
              </a:rPr>
              <a:t>WYSIWYG </a:t>
            </a:r>
            <a:r>
              <a:rPr lang="en-GB" sz="1500" b="1" dirty="0">
                <a:solidFill>
                  <a:schemeClr val="tx1"/>
                </a:solidFill>
              </a:rPr>
              <a:t>editor to simplify the visual design and user-interface building</a:t>
            </a:r>
            <a:r>
              <a:rPr lang="en-GB" sz="1500" b="1" dirty="0" smtClean="0">
                <a:solidFill>
                  <a:schemeClr val="tx1"/>
                </a:solidFill>
              </a:rPr>
              <a:t>.</a:t>
            </a:r>
            <a:endParaRPr lang="bs-Latn-BA" sz="15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sz="1500" b="1" dirty="0">
                <a:solidFill>
                  <a:schemeClr val="tx1"/>
                </a:solidFill>
              </a:rPr>
              <a:t>The </a:t>
            </a:r>
            <a:r>
              <a:rPr lang="en-GB" sz="1500" b="1" dirty="0" smtClean="0">
                <a:solidFill>
                  <a:schemeClr val="tx1"/>
                </a:solidFill>
              </a:rPr>
              <a:t>components: </a:t>
            </a:r>
            <a:r>
              <a:rPr lang="en-GB" sz="1500" b="1" dirty="0">
                <a:solidFill>
                  <a:schemeClr val="tx1"/>
                </a:solidFill>
              </a:rPr>
              <a:t>intuitive and meaningful units, minimally interdependent, useful, reliable, </a:t>
            </a:r>
            <a:r>
              <a:rPr lang="en-GB" sz="1500" b="1" dirty="0" smtClean="0">
                <a:solidFill>
                  <a:schemeClr val="tx1"/>
                </a:solidFill>
              </a:rPr>
              <a:t>interoperable</a:t>
            </a:r>
            <a:r>
              <a:rPr lang="hr-HR" sz="1500" b="1" dirty="0" smtClean="0">
                <a:solidFill>
                  <a:schemeClr val="tx1"/>
                </a:solidFill>
              </a:rPr>
              <a:t>, ...</a:t>
            </a:r>
            <a:endParaRPr lang="hr-HR" sz="15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sz="1500" b="1" dirty="0">
                <a:solidFill>
                  <a:schemeClr val="tx1"/>
                </a:solidFill>
              </a:rPr>
              <a:t>Construction of applications is visualised and debugging and testing are interactive</a:t>
            </a:r>
            <a:r>
              <a:rPr lang="en-GB" sz="1500" b="1" dirty="0" smtClean="0">
                <a:solidFill>
                  <a:schemeClr val="tx1"/>
                </a:solidFill>
              </a:rPr>
              <a:t>.</a:t>
            </a:r>
            <a:endParaRPr lang="bs-Latn-BA" sz="18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bs-Latn-BA" sz="18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70910" y="2061065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  <a:latin typeface="+mj-lt"/>
              </a:rPr>
              <a:t>Ribbon Bar</a:t>
            </a:r>
            <a:endParaRPr lang="hr-HR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rot="20206878">
            <a:off x="640459" y="4478866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  <a:latin typeface="+mj-lt"/>
              </a:rPr>
              <a:t>Objects</a:t>
            </a:r>
            <a:endParaRPr lang="hr-HR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4648143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  <a:latin typeface="+mj-lt"/>
              </a:rPr>
              <a:t>Scene</a:t>
            </a:r>
            <a:endParaRPr lang="hr-HR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4136" y="4625988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  <a:latin typeface="+mj-lt"/>
              </a:rPr>
              <a:t>Workspace</a:t>
            </a:r>
            <a:endParaRPr lang="hr-HR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2411760" y="6356350"/>
            <a:ext cx="432048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bs-Latn-BA" b="1" dirty="0">
                <a:solidFill>
                  <a:srgbClr val="0070C0"/>
                </a:solidFill>
              </a:rPr>
              <a:t>14</a:t>
            </a:r>
            <a:r>
              <a:rPr lang="en-US" b="1" dirty="0" err="1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WorkShop</a:t>
            </a:r>
            <a:r>
              <a:rPr lang="en-US" b="1" dirty="0">
                <a:solidFill>
                  <a:srgbClr val="0070C0"/>
                </a:solidFill>
              </a:rPr>
              <a:t>  DAAD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Sinaia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bs-Latn-BA" b="1" dirty="0" smtClean="0">
                <a:solidFill>
                  <a:srgbClr val="0070C0"/>
                </a:solidFill>
              </a:rPr>
              <a:t>August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hr-HR" b="1" dirty="0" smtClean="0">
                <a:solidFill>
                  <a:srgbClr val="0070C0"/>
                </a:solidFill>
              </a:rPr>
              <a:t>5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bs-Latn-BA" b="1" dirty="0" smtClean="0">
                <a:solidFill>
                  <a:srgbClr val="0070C0"/>
                </a:solidFill>
              </a:rPr>
              <a:t>30, </a:t>
            </a:r>
            <a:r>
              <a:rPr lang="en-US" b="1" dirty="0" smtClean="0">
                <a:solidFill>
                  <a:srgbClr val="0070C0"/>
                </a:solidFill>
              </a:rPr>
              <a:t>201</a:t>
            </a:r>
            <a:r>
              <a:rPr lang="bs-Latn-BA" b="1" dirty="0" smtClean="0">
                <a:solidFill>
                  <a:srgbClr val="0070C0"/>
                </a:solidFill>
              </a:rPr>
              <a:t>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96118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 txBox="1">
            <a:spLocks/>
          </p:cNvSpPr>
          <p:nvPr/>
        </p:nvSpPr>
        <p:spPr>
          <a:xfrm>
            <a:off x="395535" y="142874"/>
            <a:ext cx="8352929" cy="333798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1200" b="1" dirty="0" smtClean="0">
                <a:solidFill>
                  <a:schemeClr val="bg1"/>
                </a:solidFill>
                <a:ea typeface="MS PGothic" pitchFamily="34" charset="-128"/>
              </a:rPr>
              <a:t>Visual Development Environment for Component Software Development</a:t>
            </a:r>
            <a:endParaRPr lang="en-US" sz="12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6376" y="548680"/>
            <a:ext cx="8448112" cy="702991"/>
          </a:xfrm>
        </p:spPr>
        <p:txBody>
          <a:bodyPr>
            <a:noAutofit/>
          </a:bodyPr>
          <a:lstStyle/>
          <a:p>
            <a:pPr marL="4763" indent="0">
              <a:buNone/>
            </a:pPr>
            <a:r>
              <a:rPr lang="bs-Latn-BA" sz="2000" b="1" dirty="0">
                <a:solidFill>
                  <a:schemeClr val="tx1"/>
                </a:solidFill>
              </a:rPr>
              <a:t>Development Environment for  Speech and Language </a:t>
            </a:r>
            <a:r>
              <a:rPr lang="bs-Latn-BA" sz="2000" b="1" dirty="0" smtClean="0">
                <a:solidFill>
                  <a:schemeClr val="tx1"/>
                </a:solidFill>
              </a:rPr>
              <a:t>Therapists (DESLT)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201" y="1251671"/>
            <a:ext cx="5402263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662" y="4582237"/>
            <a:ext cx="4409438" cy="19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5652120" y="1683459"/>
            <a:ext cx="412691" cy="289766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111675">
            <a:off x="6879139" y="5541026"/>
            <a:ext cx="205871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700" b="1" dirty="0" smtClean="0">
                <a:solidFill>
                  <a:srgbClr val="FF0000"/>
                </a:solidFill>
              </a:rPr>
              <a:t>C o m p o n e n t s</a:t>
            </a:r>
            <a:endParaRPr lang="bs-Latn-BA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305522">
            <a:off x="251520" y="4582237"/>
            <a:ext cx="2350702" cy="707886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pPr algn="ctr"/>
            <a:r>
              <a:rPr lang="bs-Latn-BA" sz="2000" b="1" dirty="0" smtClean="0">
                <a:solidFill>
                  <a:schemeClr val="bg1">
                    <a:lumMod val="50000"/>
                  </a:schemeClr>
                </a:solidFill>
              </a:rPr>
              <a:t>WYSIWYG concept </a:t>
            </a:r>
            <a:endParaRPr lang="bs-Latn-BA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918"/>
          <a:stretch/>
        </p:blipFill>
        <p:spPr bwMode="auto">
          <a:xfrm>
            <a:off x="419571" y="1683459"/>
            <a:ext cx="2182651" cy="2689567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angle 5"/>
          <p:cNvSpPr/>
          <p:nvPr/>
        </p:nvSpPr>
        <p:spPr>
          <a:xfrm rot="18868562">
            <a:off x="2591190" y="2825626"/>
            <a:ext cx="361188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Development Framework Window</a:t>
            </a:r>
            <a:r>
              <a:rPr lang="bs-Latn-BA" sz="1700" b="1" dirty="0" smtClean="0">
                <a:solidFill>
                  <a:srgbClr val="FF0000"/>
                </a:solidFill>
              </a:rPr>
              <a:t>:</a:t>
            </a:r>
            <a:endParaRPr lang="bs-Latn-BA" sz="17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6476" y="1916832"/>
            <a:ext cx="1685243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8" name="Rectangle 17"/>
          <p:cNvSpPr/>
          <p:nvPr/>
        </p:nvSpPr>
        <p:spPr>
          <a:xfrm rot="165290">
            <a:off x="715338" y="4977520"/>
            <a:ext cx="2332825" cy="156966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>
            <a:spAutoFit/>
          </a:bodyPr>
          <a:lstStyle/>
          <a:p>
            <a:pPr algn="ctr"/>
            <a:r>
              <a:rPr lang="bs-Latn-BA" sz="2000" b="1" dirty="0">
                <a:solidFill>
                  <a:schemeClr val="bg1">
                    <a:lumMod val="50000"/>
                  </a:schemeClr>
                </a:solidFill>
              </a:rPr>
              <a:t>Techniques</a:t>
            </a:r>
            <a:r>
              <a:rPr lang="bs-Latn-BA" sz="2000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ctr"/>
            <a:endParaRPr lang="bs-Latn-BA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bs-Latn-BA" b="1" dirty="0">
                <a:solidFill>
                  <a:schemeClr val="bg1">
                    <a:lumMod val="50000"/>
                  </a:schemeClr>
                </a:solidFill>
              </a:rPr>
              <a:t>„point&amp;click“</a:t>
            </a:r>
          </a:p>
          <a:p>
            <a:pPr algn="ctr"/>
            <a:r>
              <a:rPr lang="bs-Latn-BA" sz="2000" b="1" dirty="0">
                <a:solidFill>
                  <a:schemeClr val="bg1">
                    <a:lumMod val="50000"/>
                  </a:schemeClr>
                </a:solidFill>
              </a:rPr>
              <a:t>&amp;</a:t>
            </a:r>
          </a:p>
          <a:p>
            <a:pPr algn="ctr"/>
            <a:r>
              <a:rPr lang="bs-Latn-BA" b="1" dirty="0">
                <a:solidFill>
                  <a:schemeClr val="bg1">
                    <a:lumMod val="50000"/>
                  </a:schemeClr>
                </a:solidFill>
              </a:rPr>
              <a:t>„drag&amp;drop“</a:t>
            </a:r>
          </a:p>
        </p:txBody>
      </p:sp>
    </p:spTree>
    <p:extLst>
      <p:ext uri="{BB962C8B-B14F-4D97-AF65-F5344CB8AC3E}">
        <p14:creationId xmlns:p14="http://schemas.microsoft.com/office/powerpoint/2010/main" xmlns="" val="180173073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13966</TotalTime>
  <Words>1411</Words>
  <Application>Microsoft Office PowerPoint</Application>
  <PresentationFormat>On-screen Show (4:3)</PresentationFormat>
  <Paragraphs>191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Apothecary</vt:lpstr>
      <vt:lpstr>Programming paradigms in   end-user programming for speech and language therapists</vt:lpstr>
      <vt:lpstr>Slide 2</vt:lpstr>
      <vt:lpstr> *WEBSTER DICTIONARY (http://www.webster-dictionary.org/definition/end-user)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paradigms</dc:title>
  <dc:creator>Jasna Hamzabegovic</dc:creator>
  <cp:lastModifiedBy>Damir Kalpić</cp:lastModifiedBy>
  <cp:revision>2856</cp:revision>
  <dcterms:created xsi:type="dcterms:W3CDTF">2002-09-20T23:16:04Z</dcterms:created>
  <dcterms:modified xsi:type="dcterms:W3CDTF">2014-08-22T13:53:16Z</dcterms:modified>
</cp:coreProperties>
</file>